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1pPr>
    <a:lvl2pPr marL="0" marR="0" indent="4572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2pPr>
    <a:lvl3pPr marL="0" marR="0" indent="9144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3pPr>
    <a:lvl4pPr marL="0" marR="0" indent="13716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4pPr>
    <a:lvl5pPr marL="0" marR="0" indent="18288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5pPr>
    <a:lvl6pPr marL="0" marR="0" indent="22860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6pPr>
    <a:lvl7pPr marL="0" marR="0" indent="27432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7pPr>
    <a:lvl8pPr marL="0" marR="0" indent="32004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8pPr>
    <a:lvl9pPr marL="0" marR="0" indent="36576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3A39E5"/>
        </a:fontRef>
        <a:srgbClr val="3A39E5"/>
      </a:tcTxStyle>
      <a:tcStyle>
        <a:tcBdr>
          <a:left>
            <a:ln w="12700" cap="flat">
              <a:solidFill>
                <a:srgbClr val="525760"/>
              </a:solidFill>
              <a:prstDash val="solid"/>
              <a:miter lim="400000"/>
            </a:ln>
          </a:left>
          <a:right>
            <a:ln w="38100" cap="flat">
              <a:solidFill>
                <a:schemeClr val="accent1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solidFill>
                <a:srgbClr val="5257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257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5458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45357"/>
              <a:satOff val="2412"/>
              <a:lumOff val="-28753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9FAFF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381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55A61"/>
              </a:solidFill>
              <a:prstDash val="solid"/>
              <a:miter lim="400000"/>
            </a:ln>
          </a:top>
          <a:bottom>
            <a:ln w="12700" cap="flat">
              <a:solidFill>
                <a:srgbClr val="555A61"/>
              </a:solidFill>
              <a:prstDash val="solid"/>
              <a:miter lim="400000"/>
            </a:ln>
          </a:bottom>
          <a:insideH>
            <a:ln w="12700" cap="flat">
              <a:solidFill>
                <a:srgbClr val="555A61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527787"/>
              <a:satOff val="-26837"/>
              <a:lumOff val="15324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381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381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238625"/>
              <a:satOff val="-6134"/>
              <a:lumOff val="868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6F4E4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503731"/>
              <a:lumOff val="7092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4585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A8A8A8"/>
              </a:solidFill>
              <a:prstDash val="solid"/>
              <a:miter lim="400000"/>
            </a:ln>
          </a:left>
          <a:right>
            <a:ln w="12700" cap="flat">
              <a:solidFill>
                <a:srgbClr val="A8A8A8"/>
              </a:solidFill>
              <a:prstDash val="solid"/>
              <a:miter lim="400000"/>
            </a:ln>
          </a:right>
          <a:top>
            <a:ln w="12700" cap="flat">
              <a:solidFill>
                <a:srgbClr val="A8A8A8"/>
              </a:solidFill>
              <a:prstDash val="solid"/>
              <a:miter lim="400000"/>
            </a:ln>
          </a:top>
          <a:bottom>
            <a:ln w="12700" cap="flat">
              <a:solidFill>
                <a:srgbClr val="A8A8A8"/>
              </a:solidFill>
              <a:prstDash val="solid"/>
              <a:miter lim="400000"/>
            </a:ln>
          </a:bottom>
          <a:insideH>
            <a:ln w="12700" cap="flat">
              <a:solidFill>
                <a:srgbClr val="A8A8A8"/>
              </a:solidFill>
              <a:prstDash val="solid"/>
              <a:miter lim="400000"/>
            </a:ln>
          </a:insideH>
          <a:insideV>
            <a:ln w="12700" cap="flat">
              <a:solidFill>
                <a:srgbClr val="A8A8A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5666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56667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EBEB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656667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A8A8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67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7029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35147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Auteur et date </a:t>
            </a:r>
          </a:p>
        </p:txBody>
      </p:sp>
      <p:sp>
        <p:nvSpPr>
          <p:cNvPr id="14" name="Lig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571500" y="9525885"/>
            <a:ext cx="23235147" cy="264706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Titre de la présentation</a:t>
            </a:r>
          </a:p>
        </p:txBody>
      </p:sp>
      <p:sp>
        <p:nvSpPr>
          <p:cNvPr id="16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47716"/>
            <a:ext cx="23235147" cy="232410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seul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19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20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Titre de diapositive </a:t>
            </a:r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re de l’agend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l’agenda</a:t>
            </a:r>
          </a:p>
        </p:txBody>
      </p:sp>
      <p:sp>
        <p:nvSpPr>
          <p:cNvPr id="129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Rubriques de l’agenda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8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39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1500" y="3898900"/>
            <a:ext cx="23236826" cy="54991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it important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34999" y="1346200"/>
            <a:ext cx="23241001" cy="8451368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8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9170947"/>
            <a:ext cx="23241000" cy="932816"/>
          </a:xfrm>
          <a:prstGeom prst="rect">
            <a:avLst/>
          </a:prstGeom>
        </p:spPr>
        <p:txBody>
          <a:bodyPr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Données clés</a:t>
            </a:r>
          </a:p>
        </p:txBody>
      </p:sp>
      <p:sp>
        <p:nvSpPr>
          <p:cNvPr id="149" name="Lig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0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59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60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48060" y="9247147"/>
            <a:ext cx="22707182" cy="932816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Attribution</a:t>
            </a:r>
          </a:p>
        </p:txBody>
      </p:sp>
      <p:sp>
        <p:nvSpPr>
          <p:cNvPr id="1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5838" y="1325581"/>
            <a:ext cx="23241001" cy="4970080"/>
          </a:xfrm>
          <a:prstGeom prst="rect">
            <a:avLst/>
          </a:prstGeom>
        </p:spPr>
        <p:txBody>
          <a:bodyPr/>
          <a:lstStyle>
            <a:lvl1pPr marL="419100" indent="-419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419100" indent="38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419100" indent="4953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419100" indent="9525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419100" indent="14097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 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lamant rose avec le bec dans l’eau"/>
          <p:cNvSpPr>
            <a:spLocks noGrp="1"/>
          </p:cNvSpPr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0" name="Iguane noir portant son bébé sur son dos"/>
          <p:cNvSpPr>
            <a:spLocks noGrp="1"/>
          </p:cNvSpPr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" name="Sula aux pieds bleus sur du sable"/>
          <p:cNvSpPr>
            <a:spLocks noGrp="1"/>
          </p:cNvSpPr>
          <p:nvPr>
            <p:ph type="pic" idx="23"/>
          </p:nvPr>
        </p:nvSpPr>
        <p:spPr>
          <a:xfrm>
            <a:off x="571500" y="-698500"/>
            <a:ext cx="11684000" cy="144264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ortue de mer nageant sous l’eau"/>
          <p:cNvSpPr>
            <a:spLocks noGrp="1"/>
          </p:cNvSpPr>
          <p:nvPr>
            <p:ph type="pic" idx="21"/>
          </p:nvPr>
        </p:nvSpPr>
        <p:spPr>
          <a:xfrm>
            <a:off x="0" y="-2984500"/>
            <a:ext cx="28333700" cy="1747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ortue de mer nageant sous l’eau"/>
          <p:cNvSpPr>
            <a:spLocks noGrp="1"/>
          </p:cNvSpPr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Auteur et date</a:t>
            </a:r>
          </a:p>
        </p:txBody>
      </p:sp>
      <p:sp>
        <p:nvSpPr>
          <p:cNvPr id="26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53952"/>
            <a:ext cx="23241000" cy="232104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8" name="Lig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Titre de la présentation</a:t>
            </a:r>
          </a:p>
        </p:txBody>
      </p:sp>
      <p:sp>
        <p:nvSpPr>
          <p:cNvPr id="3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431499" y="12824502"/>
            <a:ext cx="371756" cy="5552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re titre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rtue de mer nageant sous l’eau avec un banc de poissons"/>
          <p:cNvSpPr>
            <a:spLocks noGrp="1"/>
          </p:cNvSpPr>
          <p:nvPr>
            <p:ph type="pic" idx="21"/>
          </p:nvPr>
        </p:nvSpPr>
        <p:spPr>
          <a:xfrm>
            <a:off x="9626600" y="-1"/>
            <a:ext cx="21901492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39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40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11049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Auteur et date</a:t>
            </a:r>
          </a:p>
        </p:txBody>
      </p:sp>
      <p:sp>
        <p:nvSpPr>
          <p:cNvPr id="4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571500" y="4770137"/>
            <a:ext cx="11049000" cy="7036978"/>
          </a:xfrm>
          <a:prstGeom prst="rect">
            <a:avLst/>
          </a:prstGeom>
        </p:spPr>
        <p:txBody>
          <a:bodyPr/>
          <a:lstStyle>
            <a:lvl1pPr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Titre de diapositive</a:t>
            </a:r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50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5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r>
              <a:t>Auteur et date</a:t>
            </a:r>
          </a:p>
        </p:txBody>
      </p:sp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Titre de diapositive</a:t>
            </a:r>
          </a:p>
        </p:txBody>
      </p:sp>
      <p:sp>
        <p:nvSpPr>
          <p:cNvPr id="5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436122" y="12826999"/>
            <a:ext cx="371756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g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62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6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72" name="Sula aux pieds bleus sur du sable"/>
          <p:cNvSpPr>
            <a:spLocks noGrp="1"/>
          </p:cNvSpPr>
          <p:nvPr>
            <p:ph type="pic" idx="22"/>
          </p:nvPr>
        </p:nvSpPr>
        <p:spPr>
          <a:xfrm>
            <a:off x="0" y="-671784"/>
            <a:ext cx="12196747" cy="15059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74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75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Titre de diapositive </a:t>
            </a:r>
          </a:p>
        </p:txBody>
      </p:sp>
      <p:sp>
        <p:nvSpPr>
          <p:cNvPr id="7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, vidéo direct, pet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85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86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87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Titre de diapositive </a:t>
            </a:r>
          </a:p>
        </p:txBody>
      </p:sp>
      <p:sp>
        <p:nvSpPr>
          <p:cNvPr id="8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, vidéo direct, gra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97" name="Ligne"/>
          <p:cNvSpPr/>
          <p:nvPr/>
        </p:nvSpPr>
        <p:spPr>
          <a:xfrm>
            <a:off x="12196142" y="12192000"/>
            <a:ext cx="11552858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98" name="Ligne"/>
          <p:cNvSpPr/>
          <p:nvPr/>
        </p:nvSpPr>
        <p:spPr>
          <a:xfrm>
            <a:off x="12192000" y="692907"/>
            <a:ext cx="11561143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9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Titre de diapositive </a:t>
            </a:r>
          </a:p>
        </p:txBody>
      </p:sp>
      <p:sp>
        <p:nvSpPr>
          <p:cNvPr id="10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accent3">
            <a:hueOff val="513816"/>
            <a:satOff val="9467"/>
            <a:lumOff val="1748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09" name="Ligne"/>
          <p:cNvSpPr/>
          <p:nvPr/>
        </p:nvSpPr>
        <p:spPr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110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571500" y="9530979"/>
            <a:ext cx="23241000" cy="2019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42304"/>
            <a:satOff val="23749"/>
            <a:lumOff val="-4574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l’agenda"/>
          <p:cNvSpPr txBox="1">
            <a:spLocks noGrp="1"/>
          </p:cNvSpPr>
          <p:nvPr>
            <p:ph type="title" hasCustomPrompt="1"/>
          </p:nvPr>
        </p:nvSpPr>
        <p:spPr>
          <a:xfrm>
            <a:off x="575641" y="881082"/>
            <a:ext cx="23241001" cy="195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l’agenda</a:t>
            </a:r>
          </a:p>
        </p:txBody>
      </p:sp>
      <p:sp>
        <p:nvSpPr>
          <p:cNvPr id="3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575641" y="3276600"/>
            <a:ext cx="23241001" cy="98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Rubriques de l’agenda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431499" y="12826999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2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1pPr>
      <a:lvl2pPr marL="0" marR="0" indent="457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2pPr>
      <a:lvl3pPr marL="0" marR="0" indent="914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3pPr>
      <a:lvl4pPr marL="0" marR="0" indent="1371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4pPr>
      <a:lvl5pPr marL="0" marR="0" indent="18288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5pPr>
      <a:lvl6pPr marL="0" marR="0" indent="22860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6pPr>
      <a:lvl7pPr marL="0" marR="0" indent="2743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7pPr>
      <a:lvl8pPr marL="0" marR="0" indent="3200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8pPr>
      <a:lvl9pPr marL="0" marR="0" indent="3657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2286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2743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3200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3657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Emma Gaudin et Béatrice POP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Emma Gaudin et Béatrice POPA </a:t>
            </a:r>
          </a:p>
        </p:txBody>
      </p:sp>
      <p:sp>
        <p:nvSpPr>
          <p:cNvPr id="197" name="Les différents types de volcans"/>
          <p:cNvSpPr txBox="1">
            <a:spLocks noGrp="1"/>
          </p:cNvSpPr>
          <p:nvPr>
            <p:ph type="ctrTitle"/>
          </p:nvPr>
        </p:nvSpPr>
        <p:spPr>
          <a:xfrm>
            <a:off x="571500" y="10265964"/>
            <a:ext cx="23235147" cy="2558539"/>
          </a:xfrm>
          <a:prstGeom prst="rect">
            <a:avLst/>
          </a:prstGeom>
        </p:spPr>
        <p:txBody>
          <a:bodyPr>
            <a:noAutofit/>
          </a:bodyPr>
          <a:lstStyle>
            <a:lvl1pPr defTabSz="800735">
              <a:defRPr sz="14550" spc="-291"/>
            </a:lvl1pPr>
          </a:lstStyle>
          <a:p>
            <a:r>
              <a:rPr sz="13900" dirty="0"/>
              <a:t>Les </a:t>
            </a:r>
            <a:r>
              <a:rPr sz="13900" dirty="0" err="1"/>
              <a:t>différents</a:t>
            </a:r>
            <a:r>
              <a:rPr sz="13900" dirty="0"/>
              <a:t> types de </a:t>
            </a:r>
            <a:r>
              <a:rPr sz="13900" dirty="0" err="1"/>
              <a:t>volcans</a:t>
            </a:r>
            <a:endParaRPr sz="13900" dirty="0"/>
          </a:p>
        </p:txBody>
      </p:sp>
      <p:sp>
        <p:nvSpPr>
          <p:cNvPr id="198" name="Voyage en Auvergn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Voyage </a:t>
            </a:r>
            <a:r>
              <a:rPr dirty="0" err="1"/>
              <a:t>en</a:t>
            </a:r>
            <a:r>
              <a:rPr dirty="0"/>
              <a:t> Auvergne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Introduction…"/>
          <p:cNvSpPr txBox="1">
            <a:spLocks noGrp="1"/>
          </p:cNvSpPr>
          <p:nvPr>
            <p:ph type="body" sz="half" idx="1"/>
          </p:nvPr>
        </p:nvSpPr>
        <p:spPr>
          <a:xfrm>
            <a:off x="571500" y="3898900"/>
            <a:ext cx="23241000" cy="5125208"/>
          </a:xfrm>
          <a:prstGeom prst="rect">
            <a:avLst/>
          </a:prstGeom>
        </p:spPr>
        <p:txBody>
          <a:bodyPr/>
          <a:lstStyle/>
          <a:p>
            <a:pPr marL="511628" indent="-511628">
              <a:defRPr sz="4700" spc="-47"/>
            </a:pPr>
            <a:r>
              <a:t>Introduction</a:t>
            </a:r>
          </a:p>
          <a:p>
            <a:pPr marL="511628" indent="-511628">
              <a:defRPr sz="4700" spc="-47"/>
            </a:pPr>
            <a:r>
              <a:t>Cônes de scories</a:t>
            </a:r>
          </a:p>
          <a:p>
            <a:pPr marL="511628" indent="-511628">
              <a:defRPr sz="4700" spc="-47"/>
            </a:pPr>
            <a:r>
              <a:t>Dômes </a:t>
            </a:r>
          </a:p>
          <a:p>
            <a:pPr marL="511628" indent="-511628">
              <a:defRPr sz="4700" spc="-47"/>
            </a:pPr>
            <a:r>
              <a:t>Maars </a:t>
            </a:r>
          </a:p>
          <a:p>
            <a:pPr marL="511628" indent="-511628">
              <a:defRPr sz="4700" spc="-47"/>
            </a:pPr>
            <a:r>
              <a:t>Stratovolcans</a:t>
            </a:r>
          </a:p>
        </p:txBody>
      </p:sp>
      <p:sp>
        <p:nvSpPr>
          <p:cNvPr id="201" name="Rectangle aux angles arrondis"/>
          <p:cNvSpPr/>
          <p:nvPr/>
        </p:nvSpPr>
        <p:spPr>
          <a:xfrm>
            <a:off x="10942001" y="1573919"/>
            <a:ext cx="11560156" cy="9775169"/>
          </a:xfrm>
          <a:prstGeom prst="roundRect">
            <a:avLst>
              <a:gd name="adj" fmla="val 8320"/>
            </a:avLst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Introductio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5000" spc="-300">
                <a:solidFill>
                  <a:schemeClr val="accent5">
                    <a:hueOff val="503731"/>
                    <a:lumOff val="7092"/>
                  </a:schemeClr>
                </a:solidFill>
              </a:defRPr>
            </a:lvl1pPr>
          </a:lstStyle>
          <a:p>
            <a:r>
              <a:t>Introduction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Issus d’un volcanisme effusif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85000" lnSpcReduction="10000"/>
          </a:bodyPr>
          <a:lstStyle>
            <a:lvl1pPr defTabSz="751205">
              <a:defRPr sz="7280" spc="-72"/>
            </a:lvl1pPr>
          </a:lstStyle>
          <a:p>
            <a:r>
              <a:t>Issus d’un volcanisme effusif</a:t>
            </a:r>
          </a:p>
        </p:txBody>
      </p:sp>
      <p:sp>
        <p:nvSpPr>
          <p:cNvPr id="207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08" name="Les cônes de scor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7919"/>
            </a:lvl1pPr>
          </a:lstStyle>
          <a:p>
            <a:r>
              <a:t>Les cônes de scories</a:t>
            </a:r>
          </a:p>
        </p:txBody>
      </p:sp>
      <p:sp>
        <p:nvSpPr>
          <p:cNvPr id="209" name="Éruptions de type strombolien…"/>
          <p:cNvSpPr txBox="1">
            <a:spLocks noGrp="1"/>
          </p:cNvSpPr>
          <p:nvPr>
            <p:ph type="body" sz="half" idx="1"/>
          </p:nvPr>
        </p:nvSpPr>
        <p:spPr>
          <a:xfrm>
            <a:off x="13169169" y="3896336"/>
            <a:ext cx="10256839" cy="7303309"/>
          </a:xfrm>
          <a:prstGeom prst="rect">
            <a:avLst/>
          </a:prstGeom>
        </p:spPr>
        <p:txBody>
          <a:bodyPr/>
          <a:lstStyle/>
          <a:p>
            <a:r>
              <a:t>Éruptions de type strombolien</a:t>
            </a:r>
          </a:p>
          <a:p>
            <a:r>
              <a:t>Lave fluide de + 1000 °C -&gt; Cheires</a:t>
            </a:r>
          </a:p>
          <a:p>
            <a:r>
              <a:t>Couches de cendres, fragments de roches et scories</a:t>
            </a:r>
          </a:p>
          <a:p>
            <a:r>
              <a:t>Plusieurs types de cônes </a:t>
            </a:r>
          </a:p>
          <a:p>
            <a:r>
              <a:t>Puy de Côme = 350 m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26979" r="2697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Issus d’un volcanisme explosif"/>
          <p:cNvSpPr txBox="1">
            <a:spLocks noGrp="1"/>
          </p:cNvSpPr>
          <p:nvPr>
            <p:ph type="body" idx="21"/>
          </p:nvPr>
        </p:nvSpPr>
        <p:spPr>
          <a:xfrm>
            <a:off x="13157200" y="2013612"/>
            <a:ext cx="10832352" cy="1310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/>
          </a:bodyPr>
          <a:lstStyle>
            <a:lvl1pPr defTabSz="709930">
              <a:defRPr sz="6880" spc="-68"/>
            </a:lvl1pPr>
          </a:lstStyle>
          <a:p>
            <a:r>
              <a:rPr dirty="0"/>
              <a:t>Issus d’un </a:t>
            </a:r>
            <a:r>
              <a:rPr dirty="0" err="1"/>
              <a:t>volcanisme</a:t>
            </a:r>
            <a:r>
              <a:rPr dirty="0"/>
              <a:t> </a:t>
            </a:r>
            <a:r>
              <a:rPr dirty="0" err="1"/>
              <a:t>explosif</a:t>
            </a:r>
            <a:endParaRPr dirty="0"/>
          </a:p>
        </p:txBody>
      </p:sp>
      <p:pic>
        <p:nvPicPr>
          <p:cNvPr id="212" name="IMG_3049.jpeg" descr="IMG_3049.jpeg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/>
          </a:blip>
          <a:srcRect t="1105" b="1105"/>
          <a:stretch>
            <a:fillRect/>
          </a:stretch>
        </p:blipFill>
        <p:spPr>
          <a:xfrm>
            <a:off x="0" y="0"/>
            <a:ext cx="12196747" cy="13716027"/>
          </a:xfrm>
          <a:prstGeom prst="rect">
            <a:avLst/>
          </a:prstGeom>
        </p:spPr>
      </p:pic>
      <p:sp>
        <p:nvSpPr>
          <p:cNvPr id="213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14" name="Les dô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7919"/>
            </a:lvl1pPr>
          </a:lstStyle>
          <a:p>
            <a:r>
              <a:t>Les dômes</a:t>
            </a:r>
          </a:p>
        </p:txBody>
      </p:sp>
      <p:sp>
        <p:nvSpPr>
          <p:cNvPr id="215" name="Magma acide et visqueux obstruant la cheminé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Magma </a:t>
            </a:r>
            <a:r>
              <a:rPr dirty="0" err="1"/>
              <a:t>acide</a:t>
            </a:r>
            <a:r>
              <a:rPr dirty="0"/>
              <a:t> et </a:t>
            </a:r>
            <a:r>
              <a:rPr dirty="0" err="1"/>
              <a:t>visqueux</a:t>
            </a:r>
            <a:r>
              <a:rPr dirty="0"/>
              <a:t> </a:t>
            </a:r>
            <a:r>
              <a:rPr dirty="0" err="1"/>
              <a:t>obstruant</a:t>
            </a:r>
            <a:r>
              <a:rPr dirty="0"/>
              <a:t> la </a:t>
            </a:r>
            <a:r>
              <a:rPr dirty="0" err="1" smtClean="0"/>
              <a:t>cheminée</a:t>
            </a:r>
            <a:r>
              <a:rPr lang="fr-FR" dirty="0" smtClean="0"/>
              <a:t> en s’accumulant en dôme</a:t>
            </a:r>
            <a:endParaRPr dirty="0"/>
          </a:p>
          <a:p>
            <a:r>
              <a:rPr dirty="0"/>
              <a:t>Explosions </a:t>
            </a:r>
            <a:r>
              <a:rPr dirty="0" err="1"/>
              <a:t>violentes</a:t>
            </a:r>
            <a:r>
              <a:rPr dirty="0"/>
              <a:t> et </a:t>
            </a:r>
            <a:r>
              <a:rPr dirty="0" err="1"/>
              <a:t>nuées</a:t>
            </a:r>
            <a:r>
              <a:rPr dirty="0"/>
              <a:t> </a:t>
            </a:r>
            <a:r>
              <a:rPr dirty="0" err="1"/>
              <a:t>ardentes</a:t>
            </a:r>
            <a:r>
              <a:rPr dirty="0"/>
              <a:t> sans </a:t>
            </a:r>
            <a:r>
              <a:rPr dirty="0" err="1"/>
              <a:t>coulée</a:t>
            </a:r>
            <a:r>
              <a:rPr dirty="0"/>
              <a:t> de lave</a:t>
            </a:r>
          </a:p>
          <a:p>
            <a:r>
              <a:rPr dirty="0" err="1"/>
              <a:t>Aucun</a:t>
            </a:r>
            <a:r>
              <a:rPr dirty="0"/>
              <a:t> </a:t>
            </a:r>
            <a:r>
              <a:rPr dirty="0" err="1"/>
              <a:t>cratère</a:t>
            </a:r>
            <a:r>
              <a:rPr dirty="0"/>
              <a:t> visible, </a:t>
            </a:r>
            <a:r>
              <a:rPr dirty="0" err="1"/>
              <a:t>forme</a:t>
            </a:r>
            <a:r>
              <a:rPr dirty="0"/>
              <a:t> </a:t>
            </a:r>
            <a:r>
              <a:rPr dirty="0" err="1"/>
              <a:t>arrondie</a:t>
            </a:r>
            <a:r>
              <a:rPr dirty="0"/>
              <a:t> </a:t>
            </a:r>
          </a:p>
          <a:p>
            <a:r>
              <a:rPr dirty="0"/>
              <a:t>Le </a:t>
            </a:r>
            <a:r>
              <a:rPr dirty="0" err="1"/>
              <a:t>Puy</a:t>
            </a:r>
            <a:r>
              <a:rPr dirty="0"/>
              <a:t> de </a:t>
            </a:r>
            <a:r>
              <a:rPr dirty="0" err="1"/>
              <a:t>Dôme</a:t>
            </a:r>
            <a:r>
              <a:rPr dirty="0"/>
              <a:t>, </a:t>
            </a:r>
            <a:r>
              <a:rPr dirty="0" err="1"/>
              <a:t>volcan</a:t>
            </a:r>
            <a:r>
              <a:rPr dirty="0"/>
              <a:t> </a:t>
            </a:r>
            <a:r>
              <a:rPr dirty="0" err="1"/>
              <a:t>explosif</a:t>
            </a:r>
            <a:endParaRPr dirty="0"/>
          </a:p>
          <a:p>
            <a:r>
              <a:rPr dirty="0" err="1"/>
              <a:t>Volcans</a:t>
            </a:r>
            <a:r>
              <a:rPr dirty="0"/>
              <a:t> de type « </a:t>
            </a:r>
            <a:r>
              <a:rPr dirty="0" err="1"/>
              <a:t>peléen</a:t>
            </a:r>
            <a:r>
              <a:rPr dirty="0"/>
              <a:t> 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Issus d’une éruption « phréatomagmatique »"/>
          <p:cNvSpPr txBox="1">
            <a:spLocks noGrp="1"/>
          </p:cNvSpPr>
          <p:nvPr>
            <p:ph type="body" idx="21"/>
          </p:nvPr>
        </p:nvSpPr>
        <p:spPr>
          <a:xfrm>
            <a:off x="13157200" y="2264870"/>
            <a:ext cx="11549530" cy="1310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487044">
              <a:defRPr sz="4719" spc="-47"/>
            </a:lvl1pPr>
          </a:lstStyle>
          <a:p>
            <a:r>
              <a:rPr lang="fr-FR" dirty="0" smtClean="0"/>
              <a:t>Issus d’une éruption «</a:t>
            </a:r>
            <a:r>
              <a:rPr lang="fr-FR" dirty="0" err="1" smtClean="0"/>
              <a:t>phréatomagmatique</a:t>
            </a:r>
            <a:r>
              <a:rPr lang="fr-FR" dirty="0" smtClean="0"/>
              <a:t>»</a:t>
            </a:r>
            <a:endParaRPr lang="fr-FR" dirty="0"/>
          </a:p>
        </p:txBody>
      </p:sp>
      <p:pic>
        <p:nvPicPr>
          <p:cNvPr id="218" name="IMG_3050.jpeg" descr="IMG_3050.jpeg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/>
          </a:blip>
          <a:srcRect l="20358" r="20358"/>
          <a:stretch>
            <a:fillRect/>
          </a:stretch>
        </p:blipFill>
        <p:spPr>
          <a:xfrm>
            <a:off x="0" y="0"/>
            <a:ext cx="12196747" cy="13716027"/>
          </a:xfrm>
          <a:prstGeom prst="rect">
            <a:avLst/>
          </a:prstGeom>
        </p:spPr>
      </p:pic>
      <p:sp>
        <p:nvSpPr>
          <p:cNvPr id="219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20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21" name="Les maa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7919"/>
            </a:lvl1pPr>
          </a:lstStyle>
          <a:p>
            <a:r>
              <a:t>Les maars</a:t>
            </a:r>
          </a:p>
        </p:txBody>
      </p:sp>
      <p:sp>
        <p:nvSpPr>
          <p:cNvPr id="222" name="Cratère volcanique peu profond et larg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Cratère volcanique peu profond et large</a:t>
            </a:r>
          </a:p>
          <a:p>
            <a:r>
              <a:rPr lang="fr-FR" dirty="0" smtClean="0"/>
              <a:t>Interaction entre lave chaude et eau souterraine</a:t>
            </a:r>
          </a:p>
          <a:p>
            <a:r>
              <a:rPr lang="fr-FR" dirty="0" smtClean="0"/>
              <a:t>Vaporisation eau -&gt; augmentation pression -&gt; éjection brutale et soudaine</a:t>
            </a:r>
          </a:p>
          <a:p>
            <a:r>
              <a:rPr lang="fr-FR" dirty="0" smtClean="0"/>
              <a:t>Formation d’un lac, plaine ou plateau</a:t>
            </a:r>
          </a:p>
          <a:p>
            <a:r>
              <a:rPr lang="fr-FR" dirty="0" smtClean="0"/>
              <a:t>Lac Pavin, Maar de Gergovie et Maar de la </a:t>
            </a:r>
            <a:r>
              <a:rPr lang="fr-FR" dirty="0" err="1" smtClean="0"/>
              <a:t>Nugère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Issus de multiples éruptions"/>
          <p:cNvSpPr txBox="1">
            <a:spLocks noGrp="1"/>
          </p:cNvSpPr>
          <p:nvPr>
            <p:ph type="body" idx="21"/>
          </p:nvPr>
        </p:nvSpPr>
        <p:spPr>
          <a:xfrm>
            <a:off x="13157200" y="2172911"/>
            <a:ext cx="10256838" cy="1310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85000" lnSpcReduction="10000"/>
          </a:bodyPr>
          <a:lstStyle>
            <a:lvl1pPr defTabSz="767715">
              <a:defRPr sz="7440" spc="-74"/>
            </a:lvl1pPr>
          </a:lstStyle>
          <a:p>
            <a:r>
              <a:rPr dirty="0"/>
              <a:t>Issus de multiples </a:t>
            </a:r>
            <a:r>
              <a:rPr lang="fr-FR" dirty="0" smtClean="0"/>
              <a:t>éruptions</a:t>
            </a:r>
            <a:endParaRPr lang="fr-FR" dirty="0"/>
          </a:p>
        </p:txBody>
      </p:sp>
      <p:sp>
        <p:nvSpPr>
          <p:cNvPr id="226" name="Lig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27" name="Lig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  <a:endParaRPr/>
          </a:p>
        </p:txBody>
      </p:sp>
      <p:sp>
        <p:nvSpPr>
          <p:cNvPr id="228" name="Les stratovolca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7919"/>
            </a:lvl1pPr>
          </a:lstStyle>
          <a:p>
            <a:r>
              <a:t>Les stratovolcans</a:t>
            </a:r>
          </a:p>
        </p:txBody>
      </p:sp>
      <p:sp>
        <p:nvSpPr>
          <p:cNvPr id="229" name="Résultats d’éruptions explosives et effusives présentant une grande variété de laves et formes éruptive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smtClean="0"/>
              <a:t>Résultats d’éruptions explosives et effusives présentant une grande variété de laves et formes éruptives</a:t>
            </a:r>
          </a:p>
          <a:p>
            <a:r>
              <a:rPr lang="fr-FR" dirty="0" smtClean="0"/>
              <a:t>Réservoir de grand volume, alimenté par un réservoir profond</a:t>
            </a:r>
          </a:p>
          <a:p>
            <a:r>
              <a:rPr lang="fr-FR" dirty="0" smtClean="0"/>
              <a:t>Forme conique avec flancs escarpés </a:t>
            </a:r>
          </a:p>
          <a:p>
            <a:r>
              <a:rPr lang="fr-FR" dirty="0" smtClean="0"/>
              <a:t>Le Massif Cantalien, plus grand stratovolcan d’Europe</a:t>
            </a:r>
            <a:endParaRPr lang="fr-FR" dirty="0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2648" r="2648"/>
          <a:stretch>
            <a:fillRect/>
          </a:stretch>
        </p:blipFill>
        <p:spPr>
          <a:xfrm>
            <a:off x="0" y="0"/>
            <a:ext cx="12196763" cy="1371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onclusio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5000" spc="-300">
                <a:solidFill>
                  <a:schemeClr val="accent5">
                    <a:hueOff val="503731"/>
                    <a:lumOff val="7092"/>
                  </a:schemeClr>
                </a:solidFill>
              </a:defRPr>
            </a:lvl1pPr>
          </a:lstStyle>
          <a:p>
            <a:r>
              <a:t>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00003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36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-42" normalizeH="0" baseline="0">
            <a:ln>
              <a:noFill/>
            </a:ln>
            <a:solidFill>
              <a:srgbClr val="000000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36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-42" normalizeH="0" baseline="0">
            <a:ln>
              <a:noFill/>
            </a:ln>
            <a:solidFill>
              <a:srgbClr val="000000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197</Words>
  <Application>Microsoft Office PowerPoint</Application>
  <PresentationFormat>Personnalisé</PresentationFormat>
  <Paragraphs>37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Founders Grotesk</vt:lpstr>
      <vt:lpstr>Founders Grotesk Condensed</vt:lpstr>
      <vt:lpstr>Founders Grotesk Light</vt:lpstr>
      <vt:lpstr>Founders Grotesk Semibold</vt:lpstr>
      <vt:lpstr>Founders Grotesk Text</vt:lpstr>
      <vt:lpstr>Helvetica Neue</vt:lpstr>
      <vt:lpstr>28_Academy</vt:lpstr>
      <vt:lpstr>Les différents types de volcans</vt:lpstr>
      <vt:lpstr>Présentation PowerPoint</vt:lpstr>
      <vt:lpstr>Présentation PowerPoint</vt:lpstr>
      <vt:lpstr>Les cônes de scories</vt:lpstr>
      <vt:lpstr>Les dômes</vt:lpstr>
      <vt:lpstr>Les maars</vt:lpstr>
      <vt:lpstr>Les stratovolcans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différents types de volcans</dc:title>
  <dc:creator>Bea</dc:creator>
  <cp:lastModifiedBy>Elisabeth Stanca</cp:lastModifiedBy>
  <cp:revision>3</cp:revision>
  <dcterms:modified xsi:type="dcterms:W3CDTF">2024-04-03T21:26:30Z</dcterms:modified>
</cp:coreProperties>
</file>