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8" r:id="rId6"/>
    <p:sldId id="269" r:id="rId7"/>
    <p:sldId id="267" r:id="rId8"/>
    <p:sldId id="261" r:id="rId9"/>
    <p:sldId id="266" r:id="rId10"/>
    <p:sldId id="274" r:id="rId11"/>
    <p:sldId id="275" r:id="rId12"/>
    <p:sldId id="264" r:id="rId13"/>
    <p:sldId id="271" r:id="rId14"/>
    <p:sldId id="259" r:id="rId15"/>
    <p:sldId id="272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Normandie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Béatrice Popa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1223319"/>
            <a:ext cx="3438530" cy="263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1371600" y="4208587"/>
            <a:ext cx="21868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CM2-Année 2017-2018</a:t>
            </a:r>
          </a:p>
          <a:p>
            <a:r>
              <a:rPr lang="fr-FR" sz="1050" dirty="0" smtClean="0"/>
              <a:t>École </a:t>
            </a:r>
            <a:r>
              <a:rPr lang="fr-FR" sz="1050" dirty="0"/>
              <a:t>les Sources</a:t>
            </a:r>
          </a:p>
          <a:p>
            <a:r>
              <a:rPr lang="fr-FR" sz="1050" dirty="0" smtClean="0"/>
              <a:t>13</a:t>
            </a:r>
            <a:r>
              <a:rPr lang="fr-FR" sz="1050" dirty="0"/>
              <a:t>, Allée des Romarins</a:t>
            </a:r>
          </a:p>
          <a:p>
            <a:r>
              <a:rPr lang="fr-FR" sz="1050" dirty="0" smtClean="0"/>
              <a:t>78180  </a:t>
            </a:r>
            <a:r>
              <a:rPr lang="fr-FR" sz="1050" dirty="0"/>
              <a:t>Montigny-le-Bretonneux</a:t>
            </a:r>
          </a:p>
        </p:txBody>
      </p:sp>
    </p:spTree>
    <p:extLst>
      <p:ext uri="{BB962C8B-B14F-4D97-AF65-F5344CB8AC3E}">
        <p14:creationId xmlns:p14="http://schemas.microsoft.com/office/powerpoint/2010/main" val="2417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Les spécialités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88" y="1499286"/>
            <a:ext cx="2295525" cy="18002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613" y="1284413"/>
            <a:ext cx="1876425" cy="18764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038" y="1284413"/>
            <a:ext cx="1943100" cy="19431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779" y="1608263"/>
            <a:ext cx="2857500" cy="161925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890" y="1439796"/>
            <a:ext cx="1950889" cy="188382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5280" y="4574445"/>
            <a:ext cx="2752725" cy="1762125"/>
          </a:xfrm>
          <a:prstGeom prst="rect">
            <a:avLst/>
          </a:prstGeom>
        </p:spPr>
      </p:pic>
      <p:cxnSp>
        <p:nvCxnSpPr>
          <p:cNvPr id="20" name="Connecteur droit 19"/>
          <p:cNvCxnSpPr/>
          <p:nvPr/>
        </p:nvCxnSpPr>
        <p:spPr>
          <a:xfrm>
            <a:off x="1713470" y="3476368"/>
            <a:ext cx="2231810" cy="1098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649362" y="3227513"/>
            <a:ext cx="617838" cy="1346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endCxn id="18" idx="0"/>
          </p:cNvCxnSpPr>
          <p:nvPr/>
        </p:nvCxnSpPr>
        <p:spPr>
          <a:xfrm>
            <a:off x="5321642" y="2998573"/>
            <a:ext cx="1" cy="1575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5847286" y="3083493"/>
            <a:ext cx="1500865" cy="1490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6516130" y="3160838"/>
            <a:ext cx="2561967" cy="1413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038531" y="6336570"/>
            <a:ext cx="656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vache normande se reconnait grâce à ses « lunettes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4782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Les spécialités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253" y="1822896"/>
            <a:ext cx="1943100" cy="19431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967" y="1956246"/>
            <a:ext cx="1819275" cy="180975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012" y="4623872"/>
            <a:ext cx="2409825" cy="176212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206" y="2018822"/>
            <a:ext cx="1743075" cy="174307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8628" y="1670496"/>
            <a:ext cx="2266950" cy="20955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9011" y="1928334"/>
            <a:ext cx="1943100" cy="192405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4301" y="2423634"/>
            <a:ext cx="2543175" cy="933450"/>
          </a:xfrm>
          <a:prstGeom prst="rect">
            <a:avLst/>
          </a:prstGeom>
        </p:spPr>
      </p:pic>
      <p:cxnSp>
        <p:nvCxnSpPr>
          <p:cNvPr id="26" name="Connecteur droit 25"/>
          <p:cNvCxnSpPr>
            <a:stCxn id="4" idx="2"/>
          </p:cNvCxnSpPr>
          <p:nvPr/>
        </p:nvCxnSpPr>
        <p:spPr>
          <a:xfrm>
            <a:off x="1109803" y="3765996"/>
            <a:ext cx="3344589" cy="857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9" idx="2"/>
          </p:cNvCxnSpPr>
          <p:nvPr/>
        </p:nvCxnSpPr>
        <p:spPr>
          <a:xfrm>
            <a:off x="2868605" y="3765996"/>
            <a:ext cx="1884627" cy="857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21" idx="2"/>
          </p:cNvCxnSpPr>
          <p:nvPr/>
        </p:nvCxnSpPr>
        <p:spPr>
          <a:xfrm>
            <a:off x="5112103" y="3765996"/>
            <a:ext cx="0" cy="857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20" idx="2"/>
          </p:cNvCxnSpPr>
          <p:nvPr/>
        </p:nvCxnSpPr>
        <p:spPr>
          <a:xfrm flipH="1">
            <a:off x="5598956" y="3761897"/>
            <a:ext cx="1007788" cy="910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24" idx="2"/>
          </p:cNvCxnSpPr>
          <p:nvPr/>
        </p:nvCxnSpPr>
        <p:spPr>
          <a:xfrm flipH="1">
            <a:off x="6102850" y="3357084"/>
            <a:ext cx="2773039" cy="1266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6376086" y="3674076"/>
            <a:ext cx="4522573" cy="949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558743" y="643055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La pomme, fruit de l’Arbre de Vie </a:t>
            </a:r>
          </a:p>
        </p:txBody>
      </p:sp>
    </p:spTree>
    <p:extLst>
      <p:ext uri="{BB962C8B-B14F-4D97-AF65-F5344CB8AC3E}">
        <p14:creationId xmlns:p14="http://schemas.microsoft.com/office/powerpoint/2010/main" val="35698629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Les spécialités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920" y="4661587"/>
            <a:ext cx="2419350" cy="17526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24" y="1597110"/>
            <a:ext cx="1647825" cy="17145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130" y="1628389"/>
            <a:ext cx="2857500" cy="159067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149" y="1539574"/>
            <a:ext cx="2657475" cy="17145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63773"/>
            <a:ext cx="2609850" cy="188595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3449" y="1563773"/>
            <a:ext cx="2409825" cy="1781175"/>
          </a:xfrm>
          <a:prstGeom prst="rect">
            <a:avLst/>
          </a:prstGeom>
        </p:spPr>
      </p:pic>
      <p:cxnSp>
        <p:nvCxnSpPr>
          <p:cNvPr id="25" name="Connecteur droit 24"/>
          <p:cNvCxnSpPr/>
          <p:nvPr/>
        </p:nvCxnSpPr>
        <p:spPr>
          <a:xfrm>
            <a:off x="1243914" y="3254074"/>
            <a:ext cx="3311610" cy="1407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3950880" y="2767914"/>
            <a:ext cx="810590" cy="1893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endCxn id="18" idx="0"/>
          </p:cNvCxnSpPr>
          <p:nvPr/>
        </p:nvCxnSpPr>
        <p:spPr>
          <a:xfrm flipH="1">
            <a:off x="5354595" y="3122141"/>
            <a:ext cx="1352291" cy="1539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5750011" y="2998573"/>
            <a:ext cx="2907957" cy="1663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23" idx="2"/>
          </p:cNvCxnSpPr>
          <p:nvPr/>
        </p:nvCxnSpPr>
        <p:spPr>
          <a:xfrm flipH="1">
            <a:off x="6301947" y="3344948"/>
            <a:ext cx="4586415" cy="1316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835272" y="6488668"/>
            <a:ext cx="1014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flotte de pêche normande est constituée de plus de 600 bateaux de pêche artisanale</a:t>
            </a:r>
          </a:p>
        </p:txBody>
      </p:sp>
    </p:spTree>
    <p:extLst>
      <p:ext uri="{BB962C8B-B14F-4D97-AF65-F5344CB8AC3E}">
        <p14:creationId xmlns:p14="http://schemas.microsoft.com/office/powerpoint/2010/main" val="11645310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Personnages illustres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93558"/>
            <a:ext cx="11086070" cy="4225128"/>
          </a:xfrm>
        </p:spPr>
        <p:txBody>
          <a:bodyPr/>
          <a:lstStyle/>
          <a:p>
            <a:pPr marL="0" indent="0">
              <a:buNone/>
            </a:pPr>
            <a:r>
              <a:rPr lang="fr-FR" u="sng" dirty="0" smtClean="0"/>
              <a:t>François Hollande</a:t>
            </a:r>
            <a:r>
              <a:rPr lang="fr-FR" dirty="0" smtClean="0"/>
              <a:t> : né à </a:t>
            </a:r>
            <a:r>
              <a:rPr lang="fr-FR" dirty="0"/>
              <a:t>Rouen </a:t>
            </a:r>
            <a:r>
              <a:rPr lang="fr-FR" dirty="0" smtClean="0"/>
              <a:t>le 12 </a:t>
            </a:r>
            <a:r>
              <a:rPr lang="fr-FR" dirty="0"/>
              <a:t>août 1954 </a:t>
            </a:r>
            <a:r>
              <a:rPr lang="fr-FR" dirty="0" smtClean="0"/>
              <a:t>a été président </a:t>
            </a:r>
            <a:r>
              <a:rPr lang="fr-FR" dirty="0"/>
              <a:t>de la République du 15 mai 2012 au 14 mai </a:t>
            </a:r>
            <a:r>
              <a:rPr lang="fr-FR" dirty="0" smtClean="0"/>
              <a:t>2017</a:t>
            </a:r>
            <a:endParaRPr lang="fr-FR" dirty="0"/>
          </a:p>
          <a:p>
            <a:pPr marL="0" indent="0">
              <a:buNone/>
            </a:pPr>
            <a:r>
              <a:rPr lang="fr-FR" u="sng" dirty="0" smtClean="0"/>
              <a:t>Théodore Géricault</a:t>
            </a:r>
            <a:r>
              <a:rPr lang="fr-FR" dirty="0" smtClean="0"/>
              <a:t> : né </a:t>
            </a:r>
            <a:r>
              <a:rPr lang="fr-FR" dirty="0"/>
              <a:t>le 26 septembre 1791 à </a:t>
            </a:r>
            <a:r>
              <a:rPr lang="fr-FR" dirty="0" smtClean="0"/>
              <a:t>Rouen, </a:t>
            </a:r>
            <a:r>
              <a:rPr lang="fr-FR" dirty="0"/>
              <a:t>est un peintre, </a:t>
            </a:r>
            <a:r>
              <a:rPr lang="fr-FR" dirty="0" smtClean="0"/>
              <a:t>sculpteur et dessinateur, son œuvre la plus connue est « Le Radeau de la Méduse »</a:t>
            </a:r>
          </a:p>
          <a:p>
            <a:pPr marL="0" indent="0">
              <a:buNone/>
            </a:pPr>
            <a:r>
              <a:rPr lang="fr-FR" u="sng" dirty="0" smtClean="0"/>
              <a:t>Pierre Corneille</a:t>
            </a:r>
            <a:r>
              <a:rPr lang="fr-FR" dirty="0" smtClean="0"/>
              <a:t> </a:t>
            </a:r>
            <a:r>
              <a:rPr lang="fr-FR" dirty="0"/>
              <a:t>: né le 6 juin </a:t>
            </a:r>
            <a:r>
              <a:rPr lang="fr-FR" dirty="0" smtClean="0"/>
              <a:t>1606 </a:t>
            </a:r>
            <a:r>
              <a:rPr lang="fr-FR" dirty="0"/>
              <a:t>à </a:t>
            </a:r>
            <a:r>
              <a:rPr lang="fr-FR" dirty="0" smtClean="0"/>
              <a:t>Rouen, </a:t>
            </a:r>
            <a:r>
              <a:rPr lang="fr-FR" dirty="0"/>
              <a:t>il </a:t>
            </a:r>
            <a:r>
              <a:rPr lang="fr-FR" dirty="0" smtClean="0"/>
              <a:t>a été </a:t>
            </a:r>
            <a:r>
              <a:rPr lang="fr-FR" dirty="0"/>
              <a:t>un dramaturge et poète </a:t>
            </a:r>
            <a:r>
              <a:rPr lang="fr-FR" dirty="0" smtClean="0"/>
              <a:t>français. Ses œuvres sont : Le Cid, L’Illusion Comique, Médée…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04" y="4206622"/>
            <a:ext cx="1333500" cy="17430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116" y="4206622"/>
            <a:ext cx="1741015" cy="17410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241" y="4206622"/>
            <a:ext cx="1732396" cy="174101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53537" y="6025925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François Hollande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366054" y="6031044"/>
            <a:ext cx="237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Théodore Géricault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798536" y="6021259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Pierre Corneille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5963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problème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fêter sa victoire contre les Anglais, Guillaume le Conquérant organise un festin en Normandie : il acheta 545 porcs rôtis, 468 camemberts et 94 bouteilles de Calvados.</a:t>
            </a:r>
          </a:p>
          <a:p>
            <a:pPr marL="0" indent="0">
              <a:buNone/>
            </a:pPr>
            <a:r>
              <a:rPr lang="fr-FR" dirty="0" smtClean="0"/>
              <a:t>a) Combien de produits va-t-il en acheter ?</a:t>
            </a:r>
          </a:p>
          <a:p>
            <a:pPr marL="0" indent="0">
              <a:buNone/>
            </a:pPr>
            <a:r>
              <a:rPr lang="fr-FR" dirty="0" smtClean="0"/>
              <a:t>b) Sachant qu’un camembert vaut dix parts, combien de parts va-t-il en couper ?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73" y="4746282"/>
            <a:ext cx="2686050" cy="13525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661" y="4746282"/>
            <a:ext cx="28575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0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929" y="235263"/>
            <a:ext cx="3855307" cy="257460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1. Cite-moi des personnages célèbres.</a:t>
            </a:r>
          </a:p>
          <a:p>
            <a:pPr marL="0" indent="0">
              <a:buNone/>
            </a:pPr>
            <a:r>
              <a:rPr lang="fr-FR" dirty="0" smtClean="0"/>
              <a:t>2</a:t>
            </a:r>
            <a:r>
              <a:rPr lang="fr-FR" dirty="0"/>
              <a:t>. Quel est le plus célèbre fromage de Normandie ?</a:t>
            </a:r>
          </a:p>
          <a:p>
            <a:pPr marL="0" indent="0">
              <a:buNone/>
            </a:pPr>
            <a:r>
              <a:rPr lang="fr-FR" dirty="0" smtClean="0"/>
              <a:t>3</a:t>
            </a:r>
            <a:r>
              <a:rPr lang="fr-FR" dirty="0"/>
              <a:t>. Dans quelle ville se situe la célèbre tapisserie ?</a:t>
            </a:r>
          </a:p>
          <a:p>
            <a:pPr marL="0" indent="0">
              <a:buNone/>
            </a:pPr>
            <a:r>
              <a:rPr lang="fr-FR" dirty="0" smtClean="0"/>
              <a:t>4</a:t>
            </a:r>
            <a:r>
              <a:rPr lang="fr-FR" dirty="0"/>
              <a:t>. Quelle mer se trouve au nord de la région </a:t>
            </a:r>
            <a:r>
              <a:rPr lang="fr-FR" dirty="0" smtClean="0"/>
              <a:t>?</a:t>
            </a:r>
          </a:p>
          <a:p>
            <a:pPr marL="0" indent="0">
              <a:buNone/>
            </a:pPr>
            <a:r>
              <a:rPr lang="fr-FR" dirty="0" smtClean="0"/>
              <a:t>5. Quelles sont les spécialités de la mer ?</a:t>
            </a:r>
          </a:p>
          <a:p>
            <a:pPr marL="0" indent="0">
              <a:buNone/>
            </a:pPr>
            <a:r>
              <a:rPr lang="fr-FR" dirty="0" smtClean="0"/>
              <a:t>6. Comment reconnait-on la vache normande ?</a:t>
            </a:r>
          </a:p>
          <a:p>
            <a:pPr marL="0" indent="0">
              <a:buNone/>
            </a:pPr>
            <a:r>
              <a:rPr lang="fr-FR" dirty="0" smtClean="0"/>
              <a:t>7. Sur quelles plages le Débarquement a eu lieu ?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292" y="2999088"/>
            <a:ext cx="24479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0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540" y="4298348"/>
            <a:ext cx="2857500" cy="18954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040" y="4293586"/>
            <a:ext cx="2667000" cy="1905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040" y="4284061"/>
            <a:ext cx="2667000" cy="1905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67" y="4293586"/>
            <a:ext cx="3141673" cy="18954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73506" y="1362846"/>
            <a:ext cx="57255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Merci d’avoir assisté à mon exposé !!!</a:t>
            </a:r>
            <a:endParaRPr lang="fr-FR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141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73211" y="1869989"/>
            <a:ext cx="473879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Sommaire</a:t>
            </a:r>
            <a:endParaRPr lang="fr-FR" sz="24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 smtClean="0"/>
              <a:t>Pourquoi j’ai choisi ce projet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Situation géographique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 smtClean="0"/>
              <a:t>Un peu d’histoire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 smtClean="0"/>
              <a:t>Spécialités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 smtClean="0"/>
              <a:t>Personnages illustres</a:t>
            </a: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 smtClean="0"/>
              <a:t>Problème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 smtClean="0"/>
              <a:t>Quiz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3530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j’ai choisi ce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J’ai choisi ce projet car </a:t>
            </a:r>
            <a:r>
              <a:rPr lang="fr-FR" dirty="0" smtClean="0"/>
              <a:t>j’aime beaucoup </a:t>
            </a:r>
            <a:r>
              <a:rPr lang="fr-FR" dirty="0"/>
              <a:t>cette belle région de </a:t>
            </a:r>
            <a:r>
              <a:rPr lang="fr-FR" dirty="0" smtClean="0"/>
              <a:t>Normandie où </a:t>
            </a:r>
            <a:r>
              <a:rPr lang="fr-FR" dirty="0"/>
              <a:t>il y a plein de </a:t>
            </a:r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souvenirs de la 2ème guerre 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mondiale</a:t>
            </a:r>
            <a:r>
              <a:rPr lang="fr-FR" dirty="0" smtClean="0"/>
              <a:t>, 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 </a:t>
            </a:r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tapisserie de 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Bayeux qui raconte la vie au Moyen-Age </a:t>
            </a:r>
            <a:r>
              <a:rPr lang="fr-FR" dirty="0" smtClean="0"/>
              <a:t>et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des paysages magnifiques</a:t>
            </a:r>
            <a:r>
              <a:rPr lang="fr-FR" dirty="0" smtClean="0"/>
              <a:t>.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35" y="3411837"/>
            <a:ext cx="3028666" cy="2042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583" y="3602617"/>
            <a:ext cx="5094834" cy="1661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758" y="3480796"/>
            <a:ext cx="28575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505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96" y="927131"/>
            <a:ext cx="10517660" cy="975813"/>
          </a:xfrm>
        </p:spPr>
        <p:txBody>
          <a:bodyPr>
            <a:noAutofit/>
          </a:bodyPr>
          <a:lstStyle/>
          <a:p>
            <a:r>
              <a:rPr lang="fr-FR" dirty="0" smtClean="0"/>
              <a:t>Quelques mots sur la géographie(1/3)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La Normandie est située au nord-ouest de la France. Elle est limitrophe avec la Bretagne (à l’ouest), les Pays de la Loire (au sud-ouest), le Centre-Val de Loire (au sud), l’Ile de France (à l’est), et la nouvelle région Nord-Pas de Calais - Picardie (au nord-est</a:t>
            </a:r>
            <a:r>
              <a:rPr lang="fr-FR" dirty="0" smtClean="0"/>
              <a:t>). La Normandie est bordée par la Manche.</a:t>
            </a:r>
          </a:p>
          <a:p>
            <a:r>
              <a:rPr lang="fr-FR" dirty="0" smtClean="0"/>
              <a:t> Elle est composée de 5 départements : Calvados, Eure, Manche, Orne et Seine-Maritime. Son chef-lieu est la ville de Rouen.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285" y="4206622"/>
            <a:ext cx="2031746" cy="2234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068" y="4291764"/>
            <a:ext cx="2581275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250" y="4672141"/>
            <a:ext cx="2263260" cy="1357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438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mots sur la géographie(2/3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paysages normands sont très variés. Il y a des plages très vastes pour passer ses vacances, des </a:t>
            </a:r>
            <a:r>
              <a:rPr lang="fr-FR" dirty="0"/>
              <a:t>falaises </a:t>
            </a:r>
            <a:r>
              <a:rPr lang="fr-FR" dirty="0" smtClean="0"/>
              <a:t>impressionnantes comme à Étretat, des marais qui se remplissent d’eau en hiver et deviennent d’immenses mers intérieures et des bocages verdoyants.</a:t>
            </a:r>
            <a:endParaRPr lang="fr-FR" u="sng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49" y="3587930"/>
            <a:ext cx="2857500" cy="18764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84" y="3597455"/>
            <a:ext cx="2838450" cy="18669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564" y="3616505"/>
            <a:ext cx="2857500" cy="18478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6366" y="3597455"/>
            <a:ext cx="26860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70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mots sur la géographie(3/3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600" dirty="0" smtClean="0"/>
              <a:t>« Merveille </a:t>
            </a:r>
            <a:r>
              <a:rPr lang="fr-FR" sz="1600" dirty="0"/>
              <a:t>de </a:t>
            </a:r>
            <a:r>
              <a:rPr lang="fr-FR" sz="1600" dirty="0" smtClean="0"/>
              <a:t>l'Occident », l’abbaye du </a:t>
            </a:r>
            <a:r>
              <a:rPr lang="fr-FR" sz="1600" dirty="0"/>
              <a:t>Mont-Saint-Michel </a:t>
            </a:r>
            <a:r>
              <a:rPr lang="fr-FR" sz="1600" dirty="0" smtClean="0"/>
              <a:t>est construite </a:t>
            </a:r>
            <a:r>
              <a:rPr lang="fr-FR" sz="1600" dirty="0"/>
              <a:t>sur un îlot rocheux, </a:t>
            </a:r>
            <a:r>
              <a:rPr lang="fr-FR" sz="1600" dirty="0" smtClean="0"/>
              <a:t>entourée </a:t>
            </a:r>
            <a:r>
              <a:rPr lang="fr-FR" sz="1600" dirty="0"/>
              <a:t>d'une magnifique </a:t>
            </a:r>
            <a:r>
              <a:rPr lang="fr-FR" sz="1600" dirty="0" smtClean="0"/>
              <a:t>baie envahie </a:t>
            </a:r>
            <a:r>
              <a:rPr lang="fr-FR" sz="1600" dirty="0"/>
              <a:t>par les plus grandes marées d'Europe</a:t>
            </a:r>
            <a:r>
              <a:rPr lang="fr-FR" sz="1600" dirty="0" smtClean="0"/>
              <a:t>. Entre </a:t>
            </a:r>
            <a:r>
              <a:rPr lang="fr-FR" sz="1600" dirty="0"/>
              <a:t>Normandie et Bretagne, ce site </a:t>
            </a:r>
            <a:r>
              <a:rPr lang="fr-FR" sz="1600" dirty="0" smtClean="0"/>
              <a:t>grandiose est </a:t>
            </a:r>
            <a:r>
              <a:rPr lang="fr-FR" sz="1600" dirty="0"/>
              <a:t>l'un des </a:t>
            </a:r>
            <a:r>
              <a:rPr lang="fr-FR" sz="1600" dirty="0" smtClean="0"/>
              <a:t>lieux les </a:t>
            </a:r>
            <a:r>
              <a:rPr lang="fr-FR" sz="1600" dirty="0"/>
              <a:t>plus visités de France</a:t>
            </a:r>
            <a:r>
              <a:rPr lang="fr-FR" sz="1600" dirty="0" smtClean="0"/>
              <a:t>.</a:t>
            </a:r>
            <a:r>
              <a:rPr lang="fr-FR" sz="1600" dirty="0"/>
              <a:t> Tous les ans, plus de 2,5 millions de visiteurs viennent admirer le Mont Saint-Michel.</a:t>
            </a:r>
          </a:p>
          <a:p>
            <a:pPr marL="0" indent="0">
              <a:buNone/>
            </a:pPr>
            <a:r>
              <a:rPr lang="fr-FR" sz="1600" dirty="0" smtClean="0"/>
              <a:t>La première église fut construite en 709 et depuis elle n’a pas cessé de s’agrandir et </a:t>
            </a:r>
            <a:r>
              <a:rPr lang="fr-FR" sz="1600" dirty="0"/>
              <a:t>s’embellir. Une </a:t>
            </a:r>
            <a:r>
              <a:rPr lang="fr-FR" sz="1600" dirty="0" smtClean="0"/>
              <a:t>statue dorée </a:t>
            </a:r>
            <a:r>
              <a:rPr lang="fr-FR" sz="1600" dirty="0"/>
              <a:t>de </a:t>
            </a:r>
            <a:r>
              <a:rPr lang="fr-FR" sz="1600" dirty="0" smtClean="0"/>
              <a:t>Saint </a:t>
            </a:r>
            <a:r>
              <a:rPr lang="fr-FR" sz="1600" dirty="0"/>
              <a:t>Michel </a:t>
            </a:r>
            <a:r>
              <a:rPr lang="fr-FR" sz="1600" dirty="0" smtClean="0"/>
              <a:t>est placée </a:t>
            </a:r>
            <a:r>
              <a:rPr lang="fr-FR" sz="1600" dirty="0"/>
              <a:t>au sommet de l’église </a:t>
            </a:r>
            <a:r>
              <a:rPr lang="fr-FR" sz="1600" dirty="0" smtClean="0"/>
              <a:t>à 157 mètres au-dessus du rivage.</a:t>
            </a:r>
          </a:p>
          <a:p>
            <a:pPr marL="0" indent="0">
              <a:buNone/>
            </a:pPr>
            <a:r>
              <a:rPr lang="fr-FR" sz="1600" dirty="0" smtClean="0"/>
              <a:t>A marée basse, on peut admirer le Mont Saint-Michel depuis l’estran, tout en faisant attention à ne pas se faire piéger par les sables mouvants et par la marée montante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044" y="4427983"/>
            <a:ext cx="2476500" cy="1876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881" y="4427983"/>
            <a:ext cx="2575094" cy="1876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13850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peu d’histoire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/>
              <a:t>Les </a:t>
            </a:r>
            <a:r>
              <a:rPr lang="fr-FR" u="sng" dirty="0"/>
              <a:t>Vikings </a:t>
            </a:r>
            <a:r>
              <a:rPr lang="fr-FR" u="sng" dirty="0" smtClean="0"/>
              <a:t>:</a:t>
            </a:r>
          </a:p>
          <a:p>
            <a:pPr marL="0" indent="0">
              <a:buNone/>
            </a:pPr>
            <a:r>
              <a:rPr lang="fr-FR" sz="2000" dirty="0" smtClean="0"/>
              <a:t>Pendant </a:t>
            </a:r>
            <a:r>
              <a:rPr lang="fr-FR" sz="2000" dirty="0"/>
              <a:t>environ soixante-dix ans, les Vikings assaillent les côtes de la Manche et les rives de la Seine. Malgré leur faible nombre, ces envahisseurs bousculent la défense locale et réussissent à s’installer dans la région qui deviendra la Normandie, la seule implantation durable des Scandinaves dans le royaume des Francs. En 911, leur chef Rollon devient en effet comte de Rouen</a:t>
            </a:r>
            <a:r>
              <a:rPr lang="fr-FR" sz="2000" dirty="0" smtClean="0"/>
              <a:t>. Il est aussi l’arrière grand-père de Guillaume le Conquérant, le duc de Normandie.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86" y="4750319"/>
            <a:ext cx="1819275" cy="17335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824" y="4750319"/>
            <a:ext cx="2733675" cy="17621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962" y="4693169"/>
            <a:ext cx="2857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24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peu d’histoire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u="sng" dirty="0"/>
              <a:t>La Bataille de Hastings </a:t>
            </a:r>
            <a:r>
              <a:rPr lang="fr-FR" sz="1600" u="sng" dirty="0" smtClean="0"/>
              <a:t>:</a:t>
            </a:r>
            <a:endParaRPr lang="fr-FR" sz="1600" u="sng" dirty="0"/>
          </a:p>
          <a:p>
            <a:pPr marL="0" indent="0">
              <a:buNone/>
            </a:pPr>
            <a:r>
              <a:rPr lang="fr-FR" sz="1600" dirty="0" smtClean="0"/>
              <a:t>    Cette </a:t>
            </a:r>
            <a:r>
              <a:rPr lang="fr-FR" sz="1600" dirty="0"/>
              <a:t>guerre s’est déroulée en </a:t>
            </a:r>
            <a:r>
              <a:rPr lang="fr-FR" sz="1600" dirty="0" smtClean="0"/>
              <a:t>1066 et opposa Harold, roi d’Angleterre, à Guillaume, duc de Normandie. </a:t>
            </a:r>
            <a:r>
              <a:rPr lang="fr-FR" sz="1600" dirty="0"/>
              <a:t>Guillaume gagne </a:t>
            </a:r>
            <a:r>
              <a:rPr lang="fr-FR" sz="1600" dirty="0" smtClean="0"/>
              <a:t>cette </a:t>
            </a:r>
            <a:r>
              <a:rPr lang="fr-FR" sz="1600" dirty="0"/>
              <a:t>bataille et devient roi alors que Harold meurt avec une flèche dans l’œil.  </a:t>
            </a:r>
            <a:r>
              <a:rPr lang="fr-FR" sz="1600" dirty="0" smtClean="0"/>
              <a:t>Grâce </a:t>
            </a:r>
            <a:r>
              <a:rPr lang="fr-FR" sz="1600" dirty="0"/>
              <a:t>à sa victoire, le duc de Normandie peut marcher jusqu'à </a:t>
            </a:r>
            <a:r>
              <a:rPr lang="fr-FR" sz="1600" dirty="0" smtClean="0"/>
              <a:t>Londres où il est </a:t>
            </a:r>
            <a:r>
              <a:rPr lang="fr-FR" sz="1600" dirty="0"/>
              <a:t>sacré roi d'Angleterre le jour de Noël à </a:t>
            </a:r>
            <a:r>
              <a:rPr lang="fr-FR" sz="1600" dirty="0" smtClean="0"/>
              <a:t>la cathédrale de Westminster</a:t>
            </a:r>
            <a:r>
              <a:rPr lang="fr-FR" sz="1600" dirty="0"/>
              <a:t>. L</a:t>
            </a:r>
            <a:r>
              <a:rPr lang="fr-FR" sz="1600" dirty="0" smtClean="0"/>
              <a:t>a </a:t>
            </a:r>
            <a:r>
              <a:rPr lang="fr-FR" sz="1600" dirty="0"/>
              <a:t>bataille d'Hastings marque un tournant dans l'histoire de l'Angleterre, dont elle inaugure la période anglo-normande</a:t>
            </a:r>
            <a:r>
              <a:rPr lang="fr-FR" sz="1600" dirty="0" smtClean="0"/>
              <a:t>. Cette histoire est racontée en images sur la célèbre Tapisserie de Bayeux qui peut être admirée même aujourd’hui dans la ville de Bayeux.</a:t>
            </a:r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50" y="4541108"/>
            <a:ext cx="2688648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r="3146" b="6865"/>
          <a:stretch/>
        </p:blipFill>
        <p:spPr>
          <a:xfrm>
            <a:off x="8065843" y="4541108"/>
            <a:ext cx="2680247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528" y="4541108"/>
            <a:ext cx="2390775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161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peu d’histoire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400" u="sng" dirty="0" smtClean="0"/>
              <a:t>La deuxième guerre mondiale:</a:t>
            </a:r>
          </a:p>
          <a:p>
            <a:pPr marL="0" indent="0">
              <a:buNone/>
            </a:pPr>
            <a:r>
              <a:rPr lang="fr-FR" sz="1400" dirty="0" smtClean="0"/>
              <a:t>La deuxième guerre mondiale a </a:t>
            </a:r>
            <a:r>
              <a:rPr lang="fr-FR" sz="1400" dirty="0"/>
              <a:t>commencé </a:t>
            </a:r>
            <a:r>
              <a:rPr lang="fr-FR" sz="1400" dirty="0" smtClean="0"/>
              <a:t>le </a:t>
            </a:r>
            <a:r>
              <a:rPr lang="fr-FR" sz="1400" dirty="0"/>
              <a:t>1er septembre 1939 </a:t>
            </a:r>
            <a:r>
              <a:rPr lang="fr-FR" sz="1400" dirty="0" smtClean="0"/>
              <a:t>et s’est terminé le </a:t>
            </a:r>
            <a:r>
              <a:rPr lang="fr-FR" sz="1400" dirty="0"/>
              <a:t>2 septembre 1945</a:t>
            </a:r>
            <a:r>
              <a:rPr lang="fr-FR" sz="1400" dirty="0" smtClean="0"/>
              <a:t>. Ce conflit opposa les Alliés et l’Axe. La victoire contre les Nazis fut possible grâce à la réussite du Débarquement des soldats Alliés en Normandie. Le Débarquement débuta la nuit du 5 au 6 Juin 1944 sur les plages de Juno, Sword, Omaha, Utah et Gold Beach. Cette opération avait le nom de code Neptune qui fut </a:t>
            </a:r>
            <a:r>
              <a:rPr lang="fr-FR" sz="1400" dirty="0"/>
              <a:t>commandée </a:t>
            </a:r>
            <a:r>
              <a:rPr lang="fr-FR" sz="1400" dirty="0" smtClean="0"/>
              <a:t>par le général américain </a:t>
            </a:r>
            <a:r>
              <a:rPr lang="fr-FR" sz="1400" dirty="0"/>
              <a:t>Dwight D. </a:t>
            </a:r>
            <a:r>
              <a:rPr lang="fr-FR" sz="1400" dirty="0" smtClean="0"/>
              <a:t>Eisenhower. Aujourd’hui on peut se rendre dans les cimetières militaires comme celui de Colleville ou La Cambe pour se souvenir de cette guerre et des militaires morts pour notre liberté.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09" y="3853837"/>
            <a:ext cx="2857500" cy="16002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5061756"/>
            <a:ext cx="2857500" cy="13716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315" y="3733376"/>
            <a:ext cx="2857500" cy="15430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971" y="4947456"/>
            <a:ext cx="2857500" cy="1600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2828" y="3717254"/>
            <a:ext cx="2339546" cy="1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48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511</TotalTime>
  <Words>797</Words>
  <Application>Microsoft Office PowerPoint</Application>
  <PresentationFormat>Grand écran</PresentationFormat>
  <Paragraphs>61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</vt:lpstr>
      <vt:lpstr>Traînée de condensation</vt:lpstr>
      <vt:lpstr>La Normandie </vt:lpstr>
      <vt:lpstr>Présentation PowerPoint</vt:lpstr>
      <vt:lpstr>Pourquoi j’ai choisi ce projet</vt:lpstr>
      <vt:lpstr>Quelques mots sur la géographie(1/3)</vt:lpstr>
      <vt:lpstr>Quelques mots sur la géographie(2/3)</vt:lpstr>
      <vt:lpstr>Quelques mots sur la géographie(3/3)</vt:lpstr>
      <vt:lpstr>Un peu d’histoire</vt:lpstr>
      <vt:lpstr>Un peu d’histoire </vt:lpstr>
      <vt:lpstr>Un peu d’histoire </vt:lpstr>
      <vt:lpstr>Les spécialités </vt:lpstr>
      <vt:lpstr>Les spécialités </vt:lpstr>
      <vt:lpstr>Les spécialités </vt:lpstr>
      <vt:lpstr>Personnages illustres</vt:lpstr>
      <vt:lpstr>problème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Normandie</dc:title>
  <dc:creator>Bea</dc:creator>
  <cp:lastModifiedBy>Bea</cp:lastModifiedBy>
  <cp:revision>51</cp:revision>
  <dcterms:created xsi:type="dcterms:W3CDTF">2018-05-28T19:48:29Z</dcterms:created>
  <dcterms:modified xsi:type="dcterms:W3CDTF">2018-06-04T20:28:49Z</dcterms:modified>
</cp:coreProperties>
</file>