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6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9306647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u">
    <p:bg>
      <p:bgPr>
        <a:solidFill>
          <a:srgbClr val="0034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 și dată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471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>
                <a:solidFill>
                  <a:srgbClr val="FFFFFF"/>
                </a:solidFill>
              </a:defRPr>
            </a:lvl1pPr>
          </a:lstStyle>
          <a:p>
            <a:r>
              <a:t>Autor și dată</a:t>
            </a:r>
          </a:p>
        </p:txBody>
      </p:sp>
      <p:sp>
        <p:nvSpPr>
          <p:cNvPr id="12" name="Titlu prezentar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>
                <a:solidFill>
                  <a:srgbClr val="FFFFFF"/>
                </a:solidFill>
              </a:defRPr>
            </a:lvl1pPr>
          </a:lstStyle>
          <a:p>
            <a:r>
              <a:t>Titlu prezentare</a:t>
            </a:r>
          </a:p>
        </p:txBody>
      </p:sp>
      <p:sp>
        <p:nvSpPr>
          <p:cNvPr id="13" name="Nivel corp unu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104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5pPr>
          </a:lstStyle>
          <a:p>
            <a:r>
              <a:t>Subtitlu prezentare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ăr diapozitiv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itlu diapozitiv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Titlu diapozitiv</a:t>
            </a:r>
          </a:p>
        </p:txBody>
      </p:sp>
      <p:sp>
        <p:nvSpPr>
          <p:cNvPr id="100" name="Subtitlu diapozitiv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Subtitlu diapozitiv</a:t>
            </a:r>
          </a:p>
        </p:txBody>
      </p:sp>
      <p:sp>
        <p:nvSpPr>
          <p:cNvPr id="101" name="Număr diapozitiv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u agendă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Titlu agendă</a:t>
            </a:r>
          </a:p>
        </p:txBody>
      </p:sp>
      <p:sp>
        <p:nvSpPr>
          <p:cNvPr id="109" name="Subtitlu agendă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Subtitlu agendă</a:t>
            </a:r>
          </a:p>
        </p:txBody>
      </p:sp>
      <p:sp>
        <p:nvSpPr>
          <p:cNvPr id="110" name="Nivel corp unu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Subiecte agendă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Număr diapozitiv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cl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Nivel corp unu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Declarație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Număr diapozitiv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taliu (ma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Nivel corp unu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Informații factua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Informații factuale</a:t>
            </a:r>
          </a:p>
        </p:txBody>
      </p:sp>
      <p:sp>
        <p:nvSpPr>
          <p:cNvPr id="128" name="Număr diapozitiv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ribuir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Atribuire</a:t>
            </a:r>
          </a:p>
        </p:txBody>
      </p:sp>
      <p:sp>
        <p:nvSpPr>
          <p:cNvPr id="136" name="Nivel corp unu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“Citat important”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Număr diapozitiv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oză - 3 exempl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aloane cu aer cald văzute de dedesubt pe un cer albastru"/>
          <p:cNvSpPr>
            <a:spLocks noGrp="1"/>
          </p:cNvSpPr>
          <p:nvPr>
            <p:ph type="pic" sz="quarter" idx="21"/>
          </p:nvPr>
        </p:nvSpPr>
        <p:spPr>
          <a:xfrm>
            <a:off x="15436504" y="1270000"/>
            <a:ext cx="8167167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Vedere de aproape a părții de sus a unui balon cu aer cald văzut de deasupra"/>
          <p:cNvSpPr>
            <a:spLocks noGrp="1"/>
          </p:cNvSpPr>
          <p:nvPr>
            <p:ph type="pic" sz="quarter" idx="22"/>
          </p:nvPr>
        </p:nvSpPr>
        <p:spPr>
          <a:xfrm>
            <a:off x="15461772" y="7085972"/>
            <a:ext cx="8148414" cy="5432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Baloane cu aer cald văzute de dedesubt pe un cer albastru"/>
          <p:cNvSpPr>
            <a:spLocks noGrp="1"/>
          </p:cNvSpPr>
          <p:nvPr>
            <p:ph type="pic" idx="23"/>
          </p:nvPr>
        </p:nvSpPr>
        <p:spPr>
          <a:xfrm>
            <a:off x="-124635" y="1270000"/>
            <a:ext cx="16859219" cy="1123947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Număr diapozitiv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oz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aloane cu aer cald văzute de dedesubt pe un cer albastru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Număr diapozitiv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ără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Număr diapozitiv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u și poz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Vedere de aproape a părții de sus a unui balon cu aer cald văzut de deasupra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lu prezentar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>
                <a:solidFill>
                  <a:srgbClr val="FFFFFF"/>
                </a:solidFill>
              </a:defRPr>
            </a:lvl1pPr>
          </a:lstStyle>
          <a:p>
            <a:r>
              <a:t>Titlu prezentare</a:t>
            </a:r>
          </a:p>
        </p:txBody>
      </p:sp>
      <p:sp>
        <p:nvSpPr>
          <p:cNvPr id="23" name="Autor și dată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 și dată</a:t>
            </a:r>
          </a:p>
        </p:txBody>
      </p:sp>
      <p:sp>
        <p:nvSpPr>
          <p:cNvPr id="24" name="Nivel corp unu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5pPr>
          </a:lstStyle>
          <a:p>
            <a:r>
              <a:t>Subtitlu prezentare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ăr diapozitiv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u și poză (alt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Vedere de aproape a unui balon cu aer cald văzut de dedesubt"/>
          <p:cNvSpPr>
            <a:spLocks noGrp="1"/>
          </p:cNvSpPr>
          <p:nvPr>
            <p:ph type="pic" idx="21"/>
          </p:nvPr>
        </p:nvSpPr>
        <p:spPr>
          <a:xfrm>
            <a:off x="9226574" y="1270000"/>
            <a:ext cx="16840152" cy="111844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itlu diapozitiv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Titlu diapozitiv</a:t>
            </a:r>
          </a:p>
        </p:txBody>
      </p:sp>
      <p:sp>
        <p:nvSpPr>
          <p:cNvPr id="34" name="Nivel corp unu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Subtitlu diapozitiv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ăr diapozitiv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u și marcato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u diapozitiv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Titlu diapozitiv</a:t>
            </a:r>
          </a:p>
        </p:txBody>
      </p:sp>
      <p:sp>
        <p:nvSpPr>
          <p:cNvPr id="43" name="Subtitlu diapozitiv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Subtitlu diapozitiv</a:t>
            </a:r>
          </a:p>
        </p:txBody>
      </p:sp>
      <p:sp>
        <p:nvSpPr>
          <p:cNvPr id="44" name="Nivel corp unu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marcator diapozitiv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ăr diapozitiv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arcato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Nivel corp unu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 marcator diapozitiv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ăr diapozitiv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u, marcatori și poz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ubtitlu diapozitiv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Subtitlu diapozitiv</a:t>
            </a:r>
          </a:p>
        </p:txBody>
      </p:sp>
      <p:sp>
        <p:nvSpPr>
          <p:cNvPr id="61" name="Nivel corp unu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marcator diapozitiv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aloane cu aer cald văzute de dedesubt pe un cer albastru"/>
          <p:cNvSpPr>
            <a:spLocks noGrp="1"/>
          </p:cNvSpPr>
          <p:nvPr>
            <p:ph type="pic" idx="22"/>
          </p:nvPr>
        </p:nvSpPr>
        <p:spPr>
          <a:xfrm>
            <a:off x="8432800" y="1263848"/>
            <a:ext cx="16850011" cy="111882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lu diapozitiv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Titlu diapozitiv</a:t>
            </a:r>
          </a:p>
        </p:txBody>
      </p:sp>
      <p:sp>
        <p:nvSpPr>
          <p:cNvPr id="64" name="Număr diapozitiv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u, marcatori și video live m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ubtitlu diapozitiv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Subtitlu diapozitiv</a:t>
            </a:r>
          </a:p>
        </p:txBody>
      </p:sp>
      <p:sp>
        <p:nvSpPr>
          <p:cNvPr id="72" name="Nivel corp unu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marcator diapozitiv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3" name="Titlu diapozitiv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Titlu diapozitiv</a:t>
            </a:r>
          </a:p>
        </p:txBody>
      </p:sp>
      <p:sp>
        <p:nvSpPr>
          <p:cNvPr id="74" name="Număr diapozitiv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u, marcatori și video live m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ubtitlu diapozitiv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Subtitlu diapozitiv</a:t>
            </a:r>
          </a:p>
        </p:txBody>
      </p:sp>
      <p:sp>
        <p:nvSpPr>
          <p:cNvPr id="82" name="Nivel corp unu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marcator diapozitiv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3" name="Titlu diapozitiv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Titlu diapozitiv</a:t>
            </a:r>
          </a:p>
        </p:txBody>
      </p:sp>
      <p:sp>
        <p:nvSpPr>
          <p:cNvPr id="84" name="Număr diapozitiv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țiune">
    <p:bg>
      <p:bgPr>
        <a:solidFill>
          <a:srgbClr val="0034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u secțiun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Titlu secțiune</a:t>
            </a:r>
          </a:p>
        </p:txBody>
      </p:sp>
      <p:sp>
        <p:nvSpPr>
          <p:cNvPr id="92" name="Număr diapozitiv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diapozitiv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Titlu diapozitiv</a:t>
            </a:r>
          </a:p>
        </p:txBody>
      </p:sp>
      <p:sp>
        <p:nvSpPr>
          <p:cNvPr id="3" name="Nivel corp unu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 marcator diapozitiv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ăr diapozitiv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urural.fr/sites/default/files/documents/fichiers/2020-09/2020_rrf_fiche_reccueil_Accessr_accessibilites_services_rural.pdf" TargetMode="External"/><Relationship Id="rId2" Type="http://schemas.openxmlformats.org/officeDocument/2006/relationships/hyperlink" Target="https://www.assemblee-nationale.fr/13/rap-info/i4301-tI.asp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EMC - Mercredi 22 Novembre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lnSpcReduction="10000"/>
          </a:bodyPr>
          <a:lstStyle>
            <a:lvl1pPr algn="ctr"/>
          </a:lstStyle>
          <a:p>
            <a:r>
              <a:t>EMC - Mercredi 22 Novembre</a:t>
            </a:r>
          </a:p>
        </p:txBody>
      </p:sp>
      <p:sp>
        <p:nvSpPr>
          <p:cNvPr id="172" name="La politique d’aménagement du territoire et l’accessibilité des services publics en milieu rural"/>
          <p:cNvSpPr txBox="1">
            <a:spLocks noGrp="1"/>
          </p:cNvSpPr>
          <p:nvPr>
            <p:ph type="ctrTitle"/>
          </p:nvPr>
        </p:nvSpPr>
        <p:spPr>
          <a:xfrm>
            <a:off x="1206496" y="2574991"/>
            <a:ext cx="22267714" cy="4710972"/>
          </a:xfrm>
          <a:prstGeom prst="rect">
            <a:avLst/>
          </a:prstGeom>
        </p:spPr>
        <p:txBody>
          <a:bodyPr/>
          <a:lstStyle>
            <a:lvl1pPr algn="ctr" defTabSz="2413955">
              <a:defRPr sz="11484" spc="-229"/>
            </a:lvl1pPr>
          </a:lstStyle>
          <a:p>
            <a:r>
              <a:t>La politique d’aménagement du territoire et l’accessibilité des services publics en milieu rural</a:t>
            </a:r>
          </a:p>
        </p:txBody>
      </p:sp>
      <p:sp>
        <p:nvSpPr>
          <p:cNvPr id="173" name="Emma Gaudin et Béatrice Popa"/>
          <p:cNvSpPr txBox="1">
            <a:spLocks noGrp="1"/>
          </p:cNvSpPr>
          <p:nvPr>
            <p:ph type="subTitle" sz="quarter" idx="1"/>
          </p:nvPr>
        </p:nvSpPr>
        <p:spPr>
          <a:xfrm>
            <a:off x="1206500" y="7954132"/>
            <a:ext cx="21971000" cy="1905001"/>
          </a:xfrm>
          <a:prstGeom prst="rect">
            <a:avLst/>
          </a:prstGeom>
        </p:spPr>
        <p:txBody>
          <a:bodyPr/>
          <a:lstStyle>
            <a:lvl1pPr algn="ctr"/>
          </a:lstStyle>
          <a:p>
            <a:r>
              <a:t>Emma Gaudin et Béatrice Popa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Quels sont les défis de l’aménagement du territoire afin d’assurer l’accessibilité des services publics en milieu rural ?"/>
          <p:cNvSpPr txBox="1"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>
            <a:lvl1pPr defTabSz="1950671">
              <a:defRPr sz="9280" spc="-185"/>
            </a:lvl1pPr>
          </a:lstStyle>
          <a:p>
            <a:r>
              <a:t>Quels sont les défis de l’aménagement du territoire afin d’assurer l’accessibilité des services publics en milieu rural 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Introduction (Béa)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Introduction (Béa)</a:t>
            </a:r>
          </a:p>
        </p:txBody>
      </p:sp>
      <p:sp>
        <p:nvSpPr>
          <p:cNvPr id="178" name="Objectifs de la politique d’aménagement du territoire :…"/>
          <p:cNvSpPr txBox="1">
            <a:spLocks noGrp="1"/>
          </p:cNvSpPr>
          <p:nvPr>
            <p:ph type="body" idx="1"/>
          </p:nvPr>
        </p:nvSpPr>
        <p:spPr>
          <a:xfrm>
            <a:off x="1206500" y="2729994"/>
            <a:ext cx="21971000" cy="8256012"/>
          </a:xfrm>
          <a:prstGeom prst="rect">
            <a:avLst/>
          </a:prstGeom>
        </p:spPr>
        <p:txBody>
          <a:bodyPr/>
          <a:lstStyle/>
          <a:p>
            <a:pPr marL="0" indent="0" defTabSz="2267655">
              <a:spcBef>
                <a:spcPts val="4100"/>
              </a:spcBef>
              <a:buSzTx/>
              <a:buNone/>
              <a:defRPr sz="4464"/>
            </a:pPr>
            <a:r>
              <a:rPr b="1" dirty="0" err="1"/>
              <a:t>Objectifs</a:t>
            </a:r>
            <a:r>
              <a:rPr b="1" dirty="0"/>
              <a:t> de la </a:t>
            </a:r>
            <a:r>
              <a:rPr b="1" dirty="0" err="1"/>
              <a:t>politique</a:t>
            </a:r>
            <a:r>
              <a:rPr b="1" dirty="0"/>
              <a:t> </a:t>
            </a:r>
            <a:r>
              <a:rPr b="1" dirty="0" err="1"/>
              <a:t>d’aménagement</a:t>
            </a:r>
            <a:r>
              <a:rPr b="1" dirty="0"/>
              <a:t> du </a:t>
            </a:r>
            <a:r>
              <a:rPr b="1" dirty="0" err="1"/>
              <a:t>territoire</a:t>
            </a:r>
            <a:r>
              <a:rPr dirty="0"/>
              <a:t> :</a:t>
            </a:r>
          </a:p>
          <a:p>
            <a:pPr marL="566927" indent="-566927" defTabSz="2267655">
              <a:spcBef>
                <a:spcPts val="4100"/>
              </a:spcBef>
              <a:buSzPct val="40000"/>
              <a:buBlip>
                <a:blip r:embed="rId2"/>
              </a:buBlip>
              <a:defRPr sz="4464"/>
            </a:pPr>
            <a:r>
              <a:rPr dirty="0" err="1"/>
              <a:t>répartition</a:t>
            </a:r>
            <a:r>
              <a:rPr dirty="0"/>
              <a:t> </a:t>
            </a:r>
            <a:r>
              <a:rPr dirty="0" err="1"/>
              <a:t>équilibrée</a:t>
            </a:r>
            <a:r>
              <a:rPr dirty="0"/>
              <a:t> des </a:t>
            </a:r>
            <a:r>
              <a:rPr dirty="0" err="1"/>
              <a:t>ressources</a:t>
            </a:r>
            <a:r>
              <a:rPr dirty="0"/>
              <a:t> et services sur le </a:t>
            </a:r>
            <a:r>
              <a:rPr dirty="0" err="1"/>
              <a:t>territoire</a:t>
            </a:r>
            <a:endParaRPr dirty="0"/>
          </a:p>
          <a:p>
            <a:pPr marL="566927" indent="-566927" defTabSz="2267655">
              <a:spcBef>
                <a:spcPts val="4100"/>
              </a:spcBef>
              <a:buSzPct val="40000"/>
              <a:buBlip>
                <a:blip r:embed="rId2"/>
              </a:buBlip>
              <a:defRPr sz="4464"/>
            </a:pPr>
            <a:r>
              <a:rPr dirty="0" err="1"/>
              <a:t>développement</a:t>
            </a:r>
            <a:r>
              <a:rPr dirty="0"/>
              <a:t> </a:t>
            </a:r>
            <a:r>
              <a:rPr dirty="0" err="1"/>
              <a:t>urbain</a:t>
            </a:r>
            <a:r>
              <a:rPr dirty="0"/>
              <a:t> </a:t>
            </a:r>
            <a:r>
              <a:rPr dirty="0" err="1"/>
              <a:t>équilibré</a:t>
            </a:r>
            <a:r>
              <a:rPr dirty="0"/>
              <a:t> et </a:t>
            </a:r>
            <a:r>
              <a:rPr dirty="0" err="1"/>
              <a:t>polycentrique</a:t>
            </a:r>
            <a:endParaRPr dirty="0"/>
          </a:p>
          <a:p>
            <a:pPr marL="566927" indent="-566927" defTabSz="2267655">
              <a:spcBef>
                <a:spcPts val="4100"/>
              </a:spcBef>
              <a:buSzPct val="40000"/>
              <a:buBlip>
                <a:blip r:embed="rId2"/>
              </a:buBlip>
              <a:defRPr sz="4464"/>
            </a:pPr>
            <a:r>
              <a:rPr dirty="0" err="1"/>
              <a:t>équité</a:t>
            </a:r>
            <a:r>
              <a:rPr dirty="0"/>
              <a:t> </a:t>
            </a:r>
            <a:r>
              <a:rPr dirty="0" err="1"/>
              <a:t>d’accès</a:t>
            </a:r>
            <a:r>
              <a:rPr dirty="0"/>
              <a:t> aux infrastructures et </a:t>
            </a:r>
            <a:r>
              <a:rPr dirty="0" smtClean="0"/>
              <a:t>savoir</a:t>
            </a:r>
            <a:r>
              <a:rPr lang="fr-FR" dirty="0" smtClean="0"/>
              <a:t>s</a:t>
            </a:r>
            <a:endParaRPr dirty="0"/>
          </a:p>
          <a:p>
            <a:pPr marL="0" indent="0" defTabSz="2267655">
              <a:spcBef>
                <a:spcPts val="4100"/>
              </a:spcBef>
              <a:buSzTx/>
              <a:buNone/>
              <a:defRPr sz="4464"/>
            </a:pPr>
            <a:r>
              <a:rPr b="1" dirty="0"/>
              <a:t>Services publics</a:t>
            </a:r>
            <a:r>
              <a:rPr dirty="0"/>
              <a:t> :</a:t>
            </a:r>
          </a:p>
          <a:p>
            <a:pPr marL="566927" indent="-566927" defTabSz="2267655">
              <a:spcBef>
                <a:spcPts val="4100"/>
              </a:spcBef>
              <a:defRPr sz="4464"/>
            </a:pPr>
            <a:r>
              <a:rPr dirty="0" err="1"/>
              <a:t>cruciaux</a:t>
            </a:r>
            <a:r>
              <a:rPr dirty="0"/>
              <a:t> pour les populations </a:t>
            </a:r>
            <a:r>
              <a:rPr dirty="0" err="1"/>
              <a:t>rurales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manque</a:t>
            </a:r>
            <a:r>
              <a:rPr dirty="0"/>
              <a:t> </a:t>
            </a:r>
            <a:r>
              <a:rPr lang="fr-FR" dirty="0" smtClean="0"/>
              <a:t>de ressources</a:t>
            </a:r>
            <a:r>
              <a:rPr dirty="0" smtClean="0"/>
              <a:t>, </a:t>
            </a:r>
            <a:r>
              <a:rPr dirty="0" err="1"/>
              <a:t>emplois</a:t>
            </a:r>
            <a:r>
              <a:rPr dirty="0"/>
              <a:t>, transports</a:t>
            </a:r>
          </a:p>
          <a:p>
            <a:pPr marL="566927" indent="-566927" defTabSz="2267655">
              <a:spcBef>
                <a:spcPts val="4100"/>
              </a:spcBef>
              <a:defRPr sz="4464"/>
            </a:pPr>
            <a:r>
              <a:rPr lang="fr-FR" dirty="0" smtClean="0"/>
              <a:t>Mettent en valeur les </a:t>
            </a:r>
            <a:r>
              <a:rPr dirty="0" err="1" smtClean="0"/>
              <a:t>territoires</a:t>
            </a:r>
            <a:r>
              <a:rPr dirty="0" smtClean="0"/>
              <a:t> </a:t>
            </a:r>
            <a:r>
              <a:rPr dirty="0" err="1" smtClean="0"/>
              <a:t>ruraux</a:t>
            </a:r>
            <a:r>
              <a:rPr lang="fr-FR" dirty="0" smtClean="0"/>
              <a:t>, devenant plus attractifs</a:t>
            </a:r>
            <a:endParaRPr lang="fr-F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Défis de l’aménagement du territoire en milieu rural (Emma)"/>
          <p:cNvSpPr txBox="1">
            <a:spLocks noGrp="1"/>
          </p:cNvSpPr>
          <p:nvPr>
            <p:ph type="title"/>
          </p:nvPr>
        </p:nvSpPr>
        <p:spPr>
          <a:xfrm>
            <a:off x="1206500" y="952500"/>
            <a:ext cx="21971000" cy="2001113"/>
          </a:xfrm>
          <a:prstGeom prst="rect">
            <a:avLst/>
          </a:prstGeom>
        </p:spPr>
        <p:txBody>
          <a:bodyPr/>
          <a:lstStyle>
            <a:lvl1pPr defTabSz="1975054">
              <a:defRPr sz="6885" spc="-137"/>
            </a:lvl1pPr>
          </a:lstStyle>
          <a:p>
            <a:r>
              <a:t>Défis de l’aménagement du territoire en milieu rural (Emma)</a:t>
            </a:r>
          </a:p>
        </p:txBody>
      </p:sp>
      <p:sp>
        <p:nvSpPr>
          <p:cNvPr id="181" name="Contraintes géographiques propres aux zones rurales (faible densité de population, éloignement des grandes agglomérations, dispersion des habitants, vieillissement de la population)…"/>
          <p:cNvSpPr txBox="1">
            <a:spLocks noGrp="1"/>
          </p:cNvSpPr>
          <p:nvPr>
            <p:ph type="body" idx="1"/>
          </p:nvPr>
        </p:nvSpPr>
        <p:spPr>
          <a:xfrm>
            <a:off x="1206500" y="3545328"/>
            <a:ext cx="21971000" cy="8256011"/>
          </a:xfrm>
          <a:prstGeom prst="rect">
            <a:avLst/>
          </a:prstGeom>
        </p:spPr>
        <p:txBody>
          <a:bodyPr/>
          <a:lstStyle/>
          <a:p>
            <a:pPr marL="548639" indent="-548639" defTabSz="2194505">
              <a:spcBef>
                <a:spcPts val="4000"/>
              </a:spcBef>
              <a:defRPr sz="4319"/>
            </a:pPr>
            <a:endParaRPr lang="fr-F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Importance des services publics en milieu rural (Béa)"/>
          <p:cNvSpPr txBox="1">
            <a:spLocks noGrp="1"/>
          </p:cNvSpPr>
          <p:nvPr>
            <p:ph type="title"/>
          </p:nvPr>
        </p:nvSpPr>
        <p:spPr>
          <a:xfrm>
            <a:off x="1206500" y="952500"/>
            <a:ext cx="21971000" cy="1811797"/>
          </a:xfrm>
          <a:prstGeom prst="rect">
            <a:avLst/>
          </a:prstGeom>
        </p:spPr>
        <p:txBody>
          <a:bodyPr/>
          <a:lstStyle>
            <a:lvl1pPr defTabSz="2023821">
              <a:defRPr sz="7054" spc="-141"/>
            </a:lvl1pPr>
          </a:lstStyle>
          <a:p>
            <a:r>
              <a:t>Importance des services publics en milieu rural (Béa)</a:t>
            </a:r>
          </a:p>
        </p:txBody>
      </p:sp>
      <p:sp>
        <p:nvSpPr>
          <p:cNvPr id="184" name="Égalité de cohésion sociale en milieu rural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 smtClean="0"/>
              <a:t>Amélioration de la qualité de vie des habitants et réduction des inégalités</a:t>
            </a:r>
          </a:p>
          <a:p>
            <a:r>
              <a:rPr lang="fr-FR" dirty="0" smtClean="0"/>
              <a:t>Éducation de qualité proche des habitants ruraux</a:t>
            </a:r>
          </a:p>
          <a:p>
            <a:r>
              <a:rPr lang="fr-FR" dirty="0" smtClean="0"/>
              <a:t>Offre de services sanitaires de première nécessité pour tous</a:t>
            </a:r>
          </a:p>
          <a:p>
            <a:r>
              <a:rPr lang="fr-FR" dirty="0" smtClean="0"/>
              <a:t>Infrastructures de transport qui connectent les zones rurales et les centres urbains</a:t>
            </a:r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olitiques et initiatives pour garantir l’accessibilité des services publics en milieu rural (Emma)"/>
          <p:cNvSpPr txBox="1">
            <a:spLocks noGrp="1"/>
          </p:cNvSpPr>
          <p:nvPr>
            <p:ph type="title"/>
          </p:nvPr>
        </p:nvSpPr>
        <p:spPr>
          <a:xfrm>
            <a:off x="1206500" y="952500"/>
            <a:ext cx="21732320" cy="2564448"/>
          </a:xfrm>
          <a:prstGeom prst="rect">
            <a:avLst/>
          </a:prstGeom>
        </p:spPr>
        <p:txBody>
          <a:bodyPr/>
          <a:lstStyle>
            <a:lvl1pPr defTabSz="2121354">
              <a:defRPr sz="7394" spc="-147"/>
            </a:lvl1pPr>
          </a:lstStyle>
          <a:p>
            <a:r>
              <a:t>Politiques et initiatives pour garantir l’accessibilité des services publics en milieu rural (Emma)</a:t>
            </a:r>
          </a:p>
        </p:txBody>
      </p:sp>
      <p:sp>
        <p:nvSpPr>
          <p:cNvPr id="187" name="Solutions possibles pour relever les défis : développement des infrastructures de transport et de communication, renforcement des services de santé et de médecine rurale, accès à l’éducation et à la formation adaptée aux besoins locaux, décentralisation 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12063" indent="-512063" defTabSz="2048204">
              <a:spcBef>
                <a:spcPts val="3700"/>
              </a:spcBef>
              <a:defRPr sz="4032"/>
            </a:pPr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Bénéfices d’une meilleure accessibilité des services publics en milieu rural (Béa)"/>
          <p:cNvSpPr txBox="1">
            <a:spLocks noGrp="1"/>
          </p:cNvSpPr>
          <p:nvPr>
            <p:ph type="title"/>
          </p:nvPr>
        </p:nvSpPr>
        <p:spPr>
          <a:xfrm>
            <a:off x="1206500" y="952439"/>
            <a:ext cx="22079181" cy="2686152"/>
          </a:xfrm>
          <a:prstGeom prst="rect">
            <a:avLst/>
          </a:prstGeom>
        </p:spPr>
        <p:txBody>
          <a:bodyPr/>
          <a:lstStyle/>
          <a:p>
            <a:r>
              <a:t>Bénéfices d’une meilleure accessibilité des services publics en milieu rural (Béa)</a:t>
            </a:r>
          </a:p>
        </p:txBody>
      </p:sp>
      <p:sp>
        <p:nvSpPr>
          <p:cNvPr id="190" name="Territoires ruraux plus attractifs et dynamiques -&gt; développement économique et démographiqu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 smtClean="0"/>
              <a:t>Attractivité des territoires ruraux</a:t>
            </a:r>
          </a:p>
          <a:p>
            <a:r>
              <a:rPr lang="fr-FR" dirty="0" smtClean="0"/>
              <a:t>Renforcement du lien social</a:t>
            </a:r>
          </a:p>
          <a:p>
            <a:r>
              <a:rPr lang="fr-FR" dirty="0" smtClean="0"/>
              <a:t>Préservation de services locaux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sz="5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fr-FR" sz="5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galité des opportunités entre populations urbaines et rurales</a:t>
            </a:r>
            <a:endParaRPr lang="fr-FR" sz="54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Conclusion (Emma)"/>
          <p:cNvSpPr txBox="1">
            <a:spLocks noGrp="1"/>
          </p:cNvSpPr>
          <p:nvPr>
            <p:ph type="title"/>
          </p:nvPr>
        </p:nvSpPr>
        <p:spPr>
          <a:xfrm>
            <a:off x="1206500" y="952500"/>
            <a:ext cx="22187362" cy="1838842"/>
          </a:xfrm>
          <a:prstGeom prst="rect">
            <a:avLst/>
          </a:prstGeom>
        </p:spPr>
        <p:txBody>
          <a:bodyPr/>
          <a:lstStyle/>
          <a:p>
            <a:r>
              <a:t>Conclusion (Emma)</a:t>
            </a:r>
          </a:p>
        </p:txBody>
      </p:sp>
      <p:sp>
        <p:nvSpPr>
          <p:cNvPr id="193" name="Principaux points abordés, mettre l’accent sur l’importance cruciale de l’accessibilité des services publics en milieu rural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https://www.assemblee-nationale.fr/13/rap-info/i4301-tI.asp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u="sng" dirty="0">
                <a:hlinkClick r:id="rId2"/>
              </a:rPr>
              <a:t>https://www.assemblee-nationale.fr/13/rap-info/i4301-tI.asp</a:t>
            </a:r>
          </a:p>
          <a:p>
            <a:r>
              <a:rPr u="sng" dirty="0">
                <a:hlinkClick r:id="rId3"/>
              </a:rPr>
              <a:t>https://</a:t>
            </a:r>
            <a:r>
              <a:rPr u="sng" dirty="0" smtClean="0">
                <a:hlinkClick r:id="rId3"/>
              </a:rPr>
              <a:t>www.reseaurural.fr/sites/default/files/documents/fichiers/2020-09/2020_rrf_fiche_reccueil_Accessr_accessibilites_services_rural.pdf</a:t>
            </a:r>
            <a:endParaRPr lang="fr-FR" u="sng" dirty="0" smtClean="0">
              <a:hlinkClick r:id="rId3"/>
            </a:endParaRPr>
          </a:p>
          <a:p>
            <a:r>
              <a:rPr lang="fr-FR" u="sng" dirty="0" smtClean="0">
                <a:hlinkClick r:id="rId3"/>
              </a:rPr>
              <a:t>https://www.insee.fr/fr/statistiques/6037783</a:t>
            </a:r>
          </a:p>
          <a:p>
            <a:r>
              <a:rPr lang="fr-FR" u="sng" dirty="0" smtClean="0">
                <a:hlinkClick r:id="rId3"/>
              </a:rPr>
              <a:t>https://www.vie-publique.fr/en-bref/281662-territoires-quel-acces-aux-soins-de-premier-recours</a:t>
            </a:r>
            <a:endParaRPr u="sng" dirty="0">
              <a:hlinkClick r:id="rId3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662517" y="1402744"/>
            <a:ext cx="19058965" cy="16768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GB" sz="7200" b="0" i="0" u="none" strike="noStrike" cap="none" spc="0" normalizeH="0" baseline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n-lt"/>
                <a:ea typeface="+mn-ea"/>
                <a:cs typeface="+mn-cs"/>
                <a:sym typeface="Helvetica Neue"/>
              </a:rPr>
              <a:t>MERCI POUR VOTRE ATTENTION</a:t>
            </a:r>
            <a:endParaRPr kumimoji="0" lang="en-GB" sz="7200" b="0" i="0" u="none" strike="noStrike" cap="none" spc="0" normalizeH="0" baseline="0" dirty="0">
              <a:ln>
                <a:noFill/>
              </a:ln>
              <a:solidFill>
                <a:schemeClr val="bg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0_BasicColor">
  <a:themeElements>
    <a:clrScheme name="30_BasicColor">
      <a:dk1>
        <a:srgbClr val="000000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229</Words>
  <Application>Microsoft Office PowerPoint</Application>
  <PresentationFormat>Personnalisé</PresentationFormat>
  <Paragraphs>31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Helvetica Neue</vt:lpstr>
      <vt:lpstr>Helvetica Neue Medium</vt:lpstr>
      <vt:lpstr>30_BasicColor</vt:lpstr>
      <vt:lpstr>La politique d’aménagement du territoire et l’accessibilité des services publics en milieu rural</vt:lpstr>
      <vt:lpstr>Présentation PowerPoint</vt:lpstr>
      <vt:lpstr>Introduction (Béa)</vt:lpstr>
      <vt:lpstr>Défis de l’aménagement du territoire en milieu rural (Emma)</vt:lpstr>
      <vt:lpstr>Importance des services publics en milieu rural (Béa)</vt:lpstr>
      <vt:lpstr>Politiques et initiatives pour garantir l’accessibilité des services publics en milieu rural (Emma)</vt:lpstr>
      <vt:lpstr>Bénéfices d’une meilleure accessibilité des services publics en milieu rural (Béa)</vt:lpstr>
      <vt:lpstr>Conclusion (Emma)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politique d’aménagement du territoire et l’accessibilité des services publics en milieu rural</dc:title>
  <dc:creator>Bea</dc:creator>
  <cp:lastModifiedBy>Elisabeth Stanca</cp:lastModifiedBy>
  <cp:revision>4</cp:revision>
  <dcterms:modified xsi:type="dcterms:W3CDTF">2023-11-21T19:03:50Z</dcterms:modified>
</cp:coreProperties>
</file>