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embeddedFontLst>
    <p:embeddedFont>
      <p:font typeface="Helvetica Neue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oeb8STOy4fTuhd4stdcVfbzz7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04923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771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646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1297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6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9798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0777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9037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642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174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" type="title">
  <p:cSld name="TITLE">
    <p:bg>
      <p:bgPr>
        <a:solidFill>
          <a:srgbClr val="00346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  <a:defRPr sz="3600" b="1">
                <a:solidFill>
                  <a:srgbClr val="FFFFFF"/>
                </a:solidFill>
              </a:defRPr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body" idx="2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  <a:defRPr sz="55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  <a:defRPr sz="5500" b="1">
                <a:solidFill>
                  <a:schemeClr val="accen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  <a:defRPr sz="5500" b="1">
                <a:solidFill>
                  <a:schemeClr val="accen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  <a:defRPr sz="5500" b="1">
                <a:solidFill>
                  <a:schemeClr val="accen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  <a:defRPr sz="5500" b="1">
                <a:solidFill>
                  <a:schemeClr val="accent1"/>
                </a:solidFill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 sz="1800" b="0" i="0" u="none" strike="noStrike" cap="none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țiune">
  <p:cSld name="Secțiune">
    <p:bg>
      <p:bgPr>
        <a:solidFill>
          <a:srgbClr val="003462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 sz="1800" b="0" i="0" u="none" strike="noStrike" cap="none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ar titlu">
  <p:cSld name="Doar titlu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1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ă">
  <p:cSld name="Agendă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2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taliu (mare)">
  <p:cSld name="Detaliu (mare)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3"/>
          <p:cNvSpPr txBox="1">
            <a:spLocks noGrp="1"/>
          </p:cNvSpPr>
          <p:nvPr>
            <p:ph type="body" idx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/>
              <a:buNone/>
              <a:defRPr sz="25000" b="1">
                <a:solidFill>
                  <a:srgbClr val="004C7F"/>
                </a:solidFill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/>
              <a:buNone/>
              <a:defRPr sz="25000" b="1">
                <a:solidFill>
                  <a:srgbClr val="004C7F"/>
                </a:solidFill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/>
              <a:buNone/>
              <a:defRPr sz="25000" b="1">
                <a:solidFill>
                  <a:srgbClr val="004C7F"/>
                </a:solidFill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/>
              <a:buNone/>
              <a:defRPr sz="25000" b="1">
                <a:solidFill>
                  <a:srgbClr val="004C7F"/>
                </a:solidFill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/>
              <a:buNone/>
              <a:defRPr sz="25000" b="1">
                <a:solidFill>
                  <a:srgbClr val="004C7F"/>
                </a:solidFill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body" idx="2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">
  <p:cSld name="Cita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body" idx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2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ză - 3 exemplare">
  <p:cSld name="Poză - 3 exemplar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>
            <a:spLocks noGrp="1"/>
          </p:cNvSpPr>
          <p:nvPr>
            <p:ph type="pic" idx="2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5"/>
          <p:cNvSpPr>
            <a:spLocks noGrp="1"/>
          </p:cNvSpPr>
          <p:nvPr>
            <p:ph type="pic" idx="3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5"/>
          <p:cNvSpPr>
            <a:spLocks noGrp="1"/>
          </p:cNvSpPr>
          <p:nvPr>
            <p:ph type="pic" idx="4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ză">
  <p:cSld name="Poză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>
            <a:spLocks noGrp="1"/>
          </p:cNvSpPr>
          <p:nvPr>
            <p:ph type="pic" idx="2"/>
          </p:nvPr>
        </p:nvSpPr>
        <p:spPr>
          <a:xfrm>
            <a:off x="0" y="-1270000"/>
            <a:ext cx="24384000" cy="16256000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 sz="1800" b="0" i="0" u="none" strike="noStrike" cap="none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ără conținut">
  <p:cSld name="Fără conținu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7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clarație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body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/>
              <a:buNone/>
              <a:defRPr sz="116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/>
              <a:buNone/>
              <a:defRPr sz="116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/>
              <a:buNone/>
              <a:defRPr sz="116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/>
              <a:buNone/>
              <a:defRPr sz="116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/>
              <a:buNone/>
              <a:defRPr sz="11600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și marcatori">
  <p:cSld name="Titlu și marcatori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rcatori">
  <p:cSld name="Marcatori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și poză">
  <p:cSld name="Titlu și poză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>
            <a:spLocks noGrp="1"/>
          </p:cNvSpPr>
          <p:nvPr>
            <p:ph type="pic" idx="2"/>
          </p:nvPr>
        </p:nvSpPr>
        <p:spPr>
          <a:xfrm>
            <a:off x="0" y="-1270000"/>
            <a:ext cx="24384000" cy="16256000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15"/>
          <p:cNvSpPr txBox="1">
            <a:spLocks noGrp="1"/>
          </p:cNvSpPr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3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 b="1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 b="1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 b="1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 b="1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 b="1">
                <a:solidFill>
                  <a:srgbClr val="FFFFFF"/>
                </a:solidFill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 sz="1800" b="0" i="0" u="none" strike="noStrike" cap="none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 și poză (alt.)">
  <p:cSld name="Titlu și poză (alt.)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>
            <a:spLocks noGrp="1"/>
          </p:cNvSpPr>
          <p:nvPr>
            <p:ph type="pic" idx="2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body" idx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, marcatori și poză">
  <p:cSld name="Titlu, marcatori și poză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body" idx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>
            <a:spLocks noGrp="1"/>
          </p:cNvSpPr>
          <p:nvPr>
            <p:ph type="pic" idx="3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7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, marcatori și video live mic">
  <p:cSld name="Titlu, marcatori și video live mic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>
            <a:spLocks noGrp="1"/>
          </p:cNvSpPr>
          <p:nvPr>
            <p:ph type="body" idx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u, marcatori și video live mare">
  <p:cSld name="Titlu, marcatori și video live mar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>
            <a:spLocks noGrp="1"/>
          </p:cNvSpPr>
          <p:nvPr>
            <p:ph type="body" idx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marR="0" lvl="0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60350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semblee-nationale.fr/13/rap-info/i4301-tI.as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eseaurural.fr/sites/default/files/documents/fichiers/2020-09/2020_rrf_fiche_reccueil_Accessr_accessibilites_services_rur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</a:pPr>
            <a:r>
              <a:rPr lang="fr-FR" sz="3600" b="1">
                <a:solidFill>
                  <a:srgbClr val="FFFFFF"/>
                </a:solidFill>
              </a:rPr>
              <a:t>EMC - Mercredi 22 Novembre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ctrTitle" idx="4294967295"/>
          </p:nvPr>
        </p:nvSpPr>
        <p:spPr>
          <a:xfrm>
            <a:off x="1206496" y="2574991"/>
            <a:ext cx="22267714" cy="4710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484"/>
              <a:buFont typeface="Helvetica Neue"/>
              <a:buNone/>
            </a:pPr>
            <a:r>
              <a:rPr lang="fr-FR" sz="11484" b="1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 politique d’aménagement du territoire et l’accessibilité des services publics en milieu rural</a:t>
            </a:r>
            <a:endParaRPr/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4294967295"/>
          </p:nvPr>
        </p:nvSpPr>
        <p:spPr>
          <a:xfrm>
            <a:off x="1206500" y="7954132"/>
            <a:ext cx="21971000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/>
              <a:buNone/>
            </a:pPr>
            <a:r>
              <a:rPr lang="fr-FR" sz="5500" b="1" i="0" u="none" strike="noStrike" cap="none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Emma Gaudin et Béatrice Popa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9280"/>
              <a:buFont typeface="Helvetica Neue"/>
              <a:buNone/>
            </a:pPr>
            <a:r>
              <a:rPr lang="fr-FR" sz="9280"/>
              <a:t>Quels sont les défis de l’aménagement du territoire afin d’assurer l’accessibilité des services publics en milieu rural 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</a:pPr>
            <a:r>
              <a:rPr lang="fr-FR"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Introduction </a:t>
            </a:r>
            <a:endParaRPr/>
          </a:p>
        </p:txBody>
      </p:sp>
      <p:sp>
        <p:nvSpPr>
          <p:cNvPr id="99" name="Google Shape;99;p3"/>
          <p:cNvSpPr txBox="1">
            <a:spLocks noGrp="1"/>
          </p:cNvSpPr>
          <p:nvPr>
            <p:ph type="body" idx="2"/>
          </p:nvPr>
        </p:nvSpPr>
        <p:spPr>
          <a:xfrm>
            <a:off x="1206500" y="272999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Helvetica Neue"/>
              <a:buNone/>
            </a:pPr>
            <a:r>
              <a:rPr lang="fr-FR" b="1"/>
              <a:t>Objectifs de la politique d’aménagement du territoire</a:t>
            </a:r>
            <a:r>
              <a:rPr lang="fr-FR"/>
              <a:t> :</a:t>
            </a:r>
            <a:endParaRPr/>
          </a:p>
          <a:p>
            <a:pPr marL="566927" lvl="0" indent="-566927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1760"/>
              <a:buFont typeface="Helvetica Neue"/>
              <a:buChar char="•"/>
            </a:pPr>
            <a:r>
              <a:rPr lang="fr-FR"/>
              <a:t>répartition équilibrée des ressources et services sur le territoire</a:t>
            </a:r>
            <a:endParaRPr/>
          </a:p>
          <a:p>
            <a:pPr marL="566927" lvl="0" indent="-566927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1760"/>
              <a:buFont typeface="Helvetica Neue"/>
              <a:buChar char="•"/>
            </a:pPr>
            <a:r>
              <a:rPr lang="fr-FR"/>
              <a:t>développement urbain équilibré et polycentrique</a:t>
            </a:r>
            <a:endParaRPr/>
          </a:p>
          <a:p>
            <a:pPr marL="566927" lvl="0" indent="-566927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1760"/>
              <a:buFont typeface="Helvetica Neue"/>
              <a:buChar char="•"/>
            </a:pPr>
            <a:r>
              <a:rPr lang="fr-FR"/>
              <a:t>équité d’accès aux infrastructures et savoirs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Helvetica Neue"/>
              <a:buNone/>
            </a:pPr>
            <a:r>
              <a:rPr lang="fr-FR" b="1"/>
              <a:t>Services publics</a:t>
            </a:r>
            <a:r>
              <a:rPr lang="fr-FR"/>
              <a:t> :</a:t>
            </a:r>
            <a:endParaRPr/>
          </a:p>
          <a:p>
            <a:pPr marL="566927" lvl="0" indent="-566927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5412"/>
              <a:buFont typeface="Helvetica Neue"/>
              <a:buChar char="•"/>
            </a:pPr>
            <a:r>
              <a:rPr lang="fr-FR"/>
              <a:t>cruciaux pour les populations rurales en manque de ressources, emplois, transports</a:t>
            </a:r>
            <a:endParaRPr/>
          </a:p>
          <a:p>
            <a:pPr marL="566927" lvl="0" indent="-566927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Clr>
                <a:srgbClr val="000000"/>
              </a:buClr>
              <a:buSzPts val="5412"/>
              <a:buFont typeface="Helvetica Neue"/>
              <a:buChar char="•"/>
            </a:pPr>
            <a:r>
              <a:rPr lang="fr-FR"/>
              <a:t>Mettent en valeur les territoires ruraux, devenant plus attractifs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2001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6885"/>
              <a:buFont typeface="Helvetica Neue"/>
              <a:buNone/>
            </a:pPr>
            <a:r>
              <a:rPr lang="fr-FR" sz="6885"/>
              <a:t>Défis de l’aménagement du territoire en milieu rural </a:t>
            </a:r>
            <a:endParaRPr/>
          </a:p>
        </p:txBody>
      </p:sp>
      <p:sp>
        <p:nvSpPr>
          <p:cNvPr id="105" name="Google Shape;105;p4"/>
          <p:cNvSpPr txBox="1">
            <a:spLocks noGrp="1"/>
          </p:cNvSpPr>
          <p:nvPr>
            <p:ph type="body" idx="2"/>
          </p:nvPr>
        </p:nvSpPr>
        <p:spPr>
          <a:xfrm>
            <a:off x="1206500" y="3545328"/>
            <a:ext cx="21971000" cy="8256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 lnSpcReduction="20000"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Des contraintes géographiques propres aux zones rurales</a:t>
            </a:r>
            <a:endParaRPr b="1"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éloignement des grandes agglomérations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faible densité de population, dispersion des habitants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vieillissement de la population (manque d’attractivité)</a:t>
            </a:r>
            <a:endParaRPr>
              <a:solidFill>
                <a:schemeClr val="dk1"/>
              </a:solidFill>
            </a:endParaRPr>
          </a:p>
          <a:p>
            <a:pPr marL="1828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500" b="1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Difficultés d’accès</a:t>
            </a:r>
            <a:endParaRPr b="1"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infrastructures de transport, santé, communication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services administratifs 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éducation, formatio</a:t>
            </a:r>
            <a:r>
              <a:rPr lang="fr-FR">
                <a:solidFill>
                  <a:schemeClr val="dk1"/>
                </a:solidFill>
              </a:rPr>
              <a:t>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811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7054"/>
              <a:buFont typeface="Helvetica Neue"/>
              <a:buNone/>
            </a:pPr>
            <a:r>
              <a:rPr lang="fr-FR" sz="7054"/>
              <a:t>Importance des services publics en milieu rural </a:t>
            </a:r>
            <a:endParaRPr/>
          </a:p>
        </p:txBody>
      </p:sp>
      <p:sp>
        <p:nvSpPr>
          <p:cNvPr id="111" name="Google Shape;111;p5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60960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Amélioration de la qualité de vie des habitants et réduction des inégalités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Éducation de qualité proche des habitants ruraux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Offre de services sanitaires de première nécessité pour tous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Infrastructures de transport qui connectent les zones rurales et les centres urbains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732320" cy="2564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 fontScale="9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ct val="100000"/>
              <a:buFont typeface="Helvetica Neue"/>
              <a:buNone/>
            </a:pPr>
            <a:r>
              <a:rPr lang="fr-FR" sz="7394"/>
              <a:t>Politiques et initiatives pour garantir l’accessibilité des services publics en milieu rural </a:t>
            </a:r>
            <a:endParaRPr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2"/>
          </p:nvPr>
        </p:nvSpPr>
        <p:spPr>
          <a:xfrm>
            <a:off x="1206500" y="3142401"/>
            <a:ext cx="21971100" cy="93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Des solutions gouvernementales pour assurer l’égalité de tous </a:t>
            </a:r>
            <a:endParaRPr sz="4600">
              <a:solidFill>
                <a:schemeClr val="dk1"/>
              </a:solidFill>
            </a:endParaRPr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développement des infrastructures de transport et de communication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renforcement des services de santé et de médecine rurale 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décentralisation des services administratifs</a:t>
            </a:r>
            <a:endParaRPr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utilisation des technologies numériques</a:t>
            </a:r>
            <a:endParaRPr sz="4600">
              <a:solidFill>
                <a:schemeClr val="dk1"/>
              </a:solidFill>
            </a:endParaRPr>
          </a:p>
          <a:p>
            <a:pPr marL="1066800" marR="0" lvl="0" indent="0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None/>
            </a:pPr>
            <a:endParaRPr sz="46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Importance des actions associatives locales</a:t>
            </a:r>
            <a:endParaRPr b="1"/>
          </a:p>
          <a:p>
            <a:pPr marL="1024126" marR="0" lvl="0" indent="-566926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Ex: LEADER France : fédération d'associations au service des territoires ruraux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>
            <a:spLocks noGrp="1"/>
          </p:cNvSpPr>
          <p:nvPr>
            <p:ph type="title"/>
          </p:nvPr>
        </p:nvSpPr>
        <p:spPr>
          <a:xfrm>
            <a:off x="1206500" y="952439"/>
            <a:ext cx="22079181" cy="2686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</a:pPr>
            <a:r>
              <a:rPr lang="fr-FR"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Bénéfices d’une meilleure accessibilité des services publics en milieu rural </a:t>
            </a:r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60960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Attractivité des territoires ruraux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Renforcement du lien social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/>
              <a:t>Préservation de services locaux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A61400"/>
              </a:buClr>
              <a:buSzPts val="6642"/>
              <a:buFont typeface="Helvetica Neue"/>
              <a:buNone/>
            </a:pPr>
            <a:r>
              <a:rPr lang="fr-FR" sz="5400">
                <a:solidFill>
                  <a:srgbClr val="A61400"/>
                </a:solidFill>
              </a:rPr>
              <a:t>Egalité des opportunités entre populations urbaines et rurales</a:t>
            </a:r>
            <a:endParaRPr sz="5400">
              <a:solidFill>
                <a:srgbClr val="A614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2187362" cy="183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/>
              <a:buNone/>
            </a:pPr>
            <a:r>
              <a:rPr lang="fr-FR" sz="8500" b="1" i="0" u="none" strike="noStrike" cap="none">
                <a:solidFill>
                  <a:srgbClr val="004C7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Conclusion </a:t>
            </a:r>
            <a:endParaRPr/>
          </a:p>
        </p:txBody>
      </p:sp>
      <p:sp>
        <p:nvSpPr>
          <p:cNvPr id="129" name="Google Shape;129;p8"/>
          <p:cNvSpPr txBox="1">
            <a:spLocks noGrp="1"/>
          </p:cNvSpPr>
          <p:nvPr>
            <p:ph type="body" idx="2"/>
          </p:nvPr>
        </p:nvSpPr>
        <p:spPr>
          <a:xfrm>
            <a:off x="1206500" y="2495052"/>
            <a:ext cx="21971100" cy="100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Défis des territoires ruraux</a:t>
            </a:r>
            <a:endParaRPr>
              <a:solidFill>
                <a:schemeClr val="dk1"/>
              </a:solidFill>
            </a:endParaRPr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Difficultés d’accès aux services publics </a:t>
            </a:r>
            <a:endParaRPr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Manque d’attractivité pour les jeunes</a:t>
            </a:r>
            <a:endParaRPr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Réduction et vieillissement de la population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Réduction des écarts entre espaces ruraux et urbains = enjeu de cohésion nationale</a:t>
            </a:r>
            <a:endParaRPr b="1"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Réduire les inégalités entre citoyens</a:t>
            </a:r>
            <a:endParaRPr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Eviter les discriminations géographiques</a:t>
            </a:r>
            <a:endParaRPr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Soutenir les élans de solidarité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41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/>
              <a:t>Des solutions sont développées </a:t>
            </a:r>
            <a:endParaRPr>
              <a:solidFill>
                <a:schemeClr val="dk1"/>
              </a:solidFill>
            </a:endParaRPr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projets gouvernementaux</a:t>
            </a:r>
            <a:endParaRPr/>
          </a:p>
          <a:p>
            <a:pPr marL="1024126" marR="0" lvl="0" indent="-5669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60"/>
              <a:buChar char="•"/>
            </a:pPr>
            <a:r>
              <a:rPr lang="fr-FR"/>
              <a:t>initiatives associatives locales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609600" lvl="0" indent="-609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 u="sng">
                <a:solidFill>
                  <a:schemeClr val="hlink"/>
                </a:solidFill>
                <a:hlinkClick r:id="rId3"/>
              </a:rPr>
              <a:t>https://www.assemblee-nationale.fr/13/rap-info/i4301-tI.asp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 u="sng">
                <a:solidFill>
                  <a:schemeClr val="hlink"/>
                </a:solidFill>
                <a:hlinkClick r:id="rId4"/>
              </a:rPr>
              <a:t>https://www.reseaurural.fr/sites/default/files/documents/fichiers/2020-09/2020_rrf_fiche_reccueil_Accessr_accessibilites_services_rural.pdf</a:t>
            </a:r>
            <a:endParaRPr u="sng">
              <a:solidFill>
                <a:schemeClr val="hlink"/>
              </a:solidFill>
              <a:hlinkClick r:id="rId4"/>
            </a:endParaRPr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 u="sng">
                <a:solidFill>
                  <a:schemeClr val="hlink"/>
                </a:solidFill>
                <a:hlinkClick r:id="rId4"/>
              </a:rPr>
              <a:t>https://www.insee.fr/fr/statistiques/6037783</a:t>
            </a:r>
            <a:endParaRPr/>
          </a:p>
          <a:p>
            <a:pPr marL="609600" lvl="0" indent="-60960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fr-FR" u="sng">
                <a:solidFill>
                  <a:schemeClr val="hlink"/>
                </a:solidFill>
                <a:hlinkClick r:id="rId4"/>
              </a:rPr>
              <a:t>https://www.vie-publique.fr/en-bref/281662-territoires-quel-acces-aux-soins-de-premier-recours</a:t>
            </a:r>
            <a:endParaRPr u="sng">
              <a:solidFill>
                <a:schemeClr val="hlink"/>
              </a:solidFill>
              <a:hlinkClick r:id="rId4"/>
            </a:endParaRPr>
          </a:p>
        </p:txBody>
      </p:sp>
      <p:sp>
        <p:nvSpPr>
          <p:cNvPr id="135" name="Google Shape;135;p9"/>
          <p:cNvSpPr txBox="1"/>
          <p:nvPr/>
        </p:nvSpPr>
        <p:spPr>
          <a:xfrm>
            <a:off x="2662517" y="1402744"/>
            <a:ext cx="19058965" cy="1676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6BC8"/>
              </a:buClr>
              <a:buSzPts val="7200"/>
              <a:buFont typeface="Helvetica Neue"/>
              <a:buNone/>
            </a:pPr>
            <a:r>
              <a:rPr lang="fr-FR" sz="7200" b="0" i="0" u="none" strike="noStrike" cap="none">
                <a:solidFill>
                  <a:srgbClr val="006BC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MERCI POUR VOTRE ATTENTION</a:t>
            </a:r>
            <a:endParaRPr sz="7200" b="0" i="0" u="none" strike="noStrike" cap="none">
              <a:solidFill>
                <a:srgbClr val="006BC8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Personnalisé</PresentationFormat>
  <Paragraphs>61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30_BasicColor</vt:lpstr>
      <vt:lpstr>La politique d’aménagement du territoire et l’accessibilité des services publics en milieu rural</vt:lpstr>
      <vt:lpstr>Présentation PowerPoint</vt:lpstr>
      <vt:lpstr>Introduction </vt:lpstr>
      <vt:lpstr>Défis de l’aménagement du territoire en milieu rural </vt:lpstr>
      <vt:lpstr>Importance des services publics en milieu rural </vt:lpstr>
      <vt:lpstr>Politiques et initiatives pour garantir l’accessibilité des services publics en milieu rural </vt:lpstr>
      <vt:lpstr>Bénéfices d’une meilleure accessibilité des services publics en milieu rural </vt:lpstr>
      <vt:lpstr>Conclusion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politique d’aménagement du territoire et l’accessibilité des services publics en milieu rural</dc:title>
  <dc:creator>Bea</dc:creator>
  <cp:lastModifiedBy>Elisabeth Stanca</cp:lastModifiedBy>
  <cp:revision>1</cp:revision>
  <dcterms:modified xsi:type="dcterms:W3CDTF">2023-11-22T08:05:54Z</dcterms:modified>
</cp:coreProperties>
</file>