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808557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re et sous-tit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gne"/>
          <p:cNvSpPr/>
          <p:nvPr/>
        </p:nvSpPr>
        <p:spPr>
          <a:xfrm>
            <a:off x="952500" y="9245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Ligne"/>
          <p:cNvSpPr/>
          <p:nvPr/>
        </p:nvSpPr>
        <p:spPr>
          <a:xfrm>
            <a:off x="952500" y="5765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Ligne"/>
          <p:cNvSpPr/>
          <p:nvPr/>
        </p:nvSpPr>
        <p:spPr>
          <a:xfrm flipV="1">
            <a:off x="14989317" y="6339647"/>
            <a:ext cx="1" cy="231012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Lorem Ipsum Dolor"/>
          <p:cNvSpPr txBox="1">
            <a:spLocks noGrp="1"/>
          </p:cNvSpPr>
          <p:nvPr>
            <p:ph type="body" sz="quarter" idx="21"/>
          </p:nvPr>
        </p:nvSpPr>
        <p:spPr>
          <a:xfrm>
            <a:off x="952500" y="49657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3200" i="1"/>
            </a:lvl1pPr>
          </a:lstStyle>
          <a:p>
            <a:r>
              <a:t>Lorem Ipsum Dolor</a:t>
            </a:r>
          </a:p>
        </p:txBody>
      </p:sp>
      <p:sp>
        <p:nvSpPr>
          <p:cNvPr id="17" name="Texte du titre"/>
          <p:cNvSpPr txBox="1">
            <a:spLocks noGrp="1"/>
          </p:cNvSpPr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Texte du titre</a:t>
            </a:r>
          </a:p>
        </p:txBody>
      </p:sp>
      <p:sp>
        <p:nvSpPr>
          <p:cNvPr id="1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7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7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7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7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-Gilles Allain"/>
          <p:cNvSpPr txBox="1">
            <a:spLocks noGrp="1"/>
          </p:cNvSpPr>
          <p:nvPr>
            <p:ph type="body" sz="quarter" idx="21"/>
          </p:nvPr>
        </p:nvSpPr>
        <p:spPr>
          <a:xfrm>
            <a:off x="990600" y="8420100"/>
            <a:ext cx="223901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sz="4200" i="1"/>
            </a:lvl1pPr>
          </a:lstStyle>
          <a:p>
            <a:r>
              <a:t>-Gilles Allain</a:t>
            </a:r>
          </a:p>
        </p:txBody>
      </p:sp>
      <p:sp>
        <p:nvSpPr>
          <p:cNvPr id="112" name="« Saisissez une citation ici. »"/>
          <p:cNvSpPr txBox="1">
            <a:spLocks noGrp="1"/>
          </p:cNvSpPr>
          <p:nvPr>
            <p:ph type="body" sz="quarter" idx="22"/>
          </p:nvPr>
        </p:nvSpPr>
        <p:spPr>
          <a:xfrm>
            <a:off x="2374900" y="6000750"/>
            <a:ext cx="196215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r>
              <a:t>« Saisissez une citation ici. » 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>
            <a:spLocks noGrp="1"/>
          </p:cNvSpPr>
          <p:nvPr>
            <p:ph type="pic" idx="21"/>
          </p:nvPr>
        </p:nvSpPr>
        <p:spPr>
          <a:xfrm>
            <a:off x="0" y="-2654300"/>
            <a:ext cx="24384000" cy="17153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g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Ligne"/>
          <p:cNvSpPr/>
          <p:nvPr/>
        </p:nvSpPr>
        <p:spPr>
          <a:xfrm>
            <a:off x="952500" y="12801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Ligne"/>
          <p:cNvSpPr/>
          <p:nvPr/>
        </p:nvSpPr>
        <p:spPr>
          <a:xfrm>
            <a:off x="952500" y="9321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" name="Lig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" name="Lorem Ipsum Dolor"/>
          <p:cNvSpPr txBox="1">
            <a:spLocks noGrp="1"/>
          </p:cNvSpPr>
          <p:nvPr>
            <p:ph type="body" sz="quarter" idx="21"/>
          </p:nvPr>
        </p:nvSpPr>
        <p:spPr>
          <a:xfrm>
            <a:off x="952500" y="86106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3200" i="1"/>
            </a:lvl1pPr>
          </a:lstStyle>
          <a:p>
            <a:r>
              <a:t>Lorem Ipsum Dolor</a:t>
            </a:r>
          </a:p>
        </p:txBody>
      </p:sp>
      <p:sp>
        <p:nvSpPr>
          <p:cNvPr id="31" name="Image"/>
          <p:cNvSpPr>
            <a:spLocks noGrp="1"/>
          </p:cNvSpPr>
          <p:nvPr>
            <p:ph type="pic" idx="22"/>
          </p:nvPr>
        </p:nvSpPr>
        <p:spPr>
          <a:xfrm>
            <a:off x="952500" y="-1460500"/>
            <a:ext cx="22479000" cy="1389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2" name="Texte du titre"/>
          <p:cNvSpPr txBox="1">
            <a:spLocks noGrp="1"/>
          </p:cNvSpPr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Texte du titre</a:t>
            </a:r>
          </a:p>
        </p:txBody>
      </p:sp>
      <p:sp>
        <p:nvSpPr>
          <p:cNvPr id="3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7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7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7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7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3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e du titre"/>
          <p:cNvSpPr txBox="1">
            <a:spLocks noGrp="1"/>
          </p:cNvSpPr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gne"/>
          <p:cNvSpPr/>
          <p:nvPr/>
        </p:nvSpPr>
        <p:spPr>
          <a:xfrm>
            <a:off x="952500" y="6858000"/>
            <a:ext cx="106432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Ligne"/>
          <p:cNvSpPr/>
          <p:nvPr/>
        </p:nvSpPr>
        <p:spPr>
          <a:xfrm>
            <a:off x="952500" y="3898900"/>
            <a:ext cx="1064309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Lorem Ipsum Dolor"/>
          <p:cNvSpPr txBox="1">
            <a:spLocks noGrp="1"/>
          </p:cNvSpPr>
          <p:nvPr>
            <p:ph type="body" sz="quarter" idx="21"/>
          </p:nvPr>
        </p:nvSpPr>
        <p:spPr>
          <a:xfrm>
            <a:off x="952500" y="3124200"/>
            <a:ext cx="106426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3200" i="1"/>
            </a:lvl1pPr>
          </a:lstStyle>
          <a:p>
            <a:r>
              <a:t>Lorem Ipsum Dolor</a:t>
            </a:r>
          </a:p>
        </p:txBody>
      </p:sp>
      <p:sp>
        <p:nvSpPr>
          <p:cNvPr id="52" name="Image"/>
          <p:cNvSpPr>
            <a:spLocks noGrp="1"/>
          </p:cNvSpPr>
          <p:nvPr>
            <p:ph type="pic" idx="22"/>
          </p:nvPr>
        </p:nvSpPr>
        <p:spPr>
          <a:xfrm>
            <a:off x="12534900" y="-1651000"/>
            <a:ext cx="10799069" cy="15824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Texte du titre"/>
          <p:cNvSpPr txBox="1">
            <a:spLocks noGrp="1"/>
          </p:cNvSpPr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r>
              <a:t>Texte du titre</a:t>
            </a:r>
          </a:p>
        </p:txBody>
      </p:sp>
      <p:sp>
        <p:nvSpPr>
          <p:cNvPr id="5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7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7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7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7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5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g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1" name="Lig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7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g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2" name="Lig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3" name="Image"/>
          <p:cNvSpPr>
            <a:spLocks noGrp="1"/>
          </p:cNvSpPr>
          <p:nvPr>
            <p:ph type="pic" idx="21"/>
          </p:nvPr>
        </p:nvSpPr>
        <p:spPr>
          <a:xfrm>
            <a:off x="12636500" y="-2413000"/>
            <a:ext cx="11024412" cy="161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85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9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>
            <a:spLocks noGrp="1"/>
          </p:cNvSpPr>
          <p:nvPr>
            <p:ph type="pic" sz="half" idx="21"/>
          </p:nvPr>
        </p:nvSpPr>
        <p:spPr>
          <a:xfrm>
            <a:off x="12232231" y="6024722"/>
            <a:ext cx="11497993" cy="808851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Image"/>
          <p:cNvSpPr>
            <a:spLocks noGrp="1"/>
          </p:cNvSpPr>
          <p:nvPr>
            <p:ph type="pic" sz="half" idx="22"/>
          </p:nvPr>
        </p:nvSpPr>
        <p:spPr>
          <a:xfrm>
            <a:off x="12349986" y="635000"/>
            <a:ext cx="11226801" cy="6807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Image"/>
          <p:cNvSpPr>
            <a:spLocks noGrp="1"/>
          </p:cNvSpPr>
          <p:nvPr>
            <p:ph type="pic" idx="23"/>
          </p:nvPr>
        </p:nvSpPr>
        <p:spPr>
          <a:xfrm>
            <a:off x="730989" y="-2438400"/>
            <a:ext cx="11050413" cy="16192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gne"/>
          <p:cNvSpPr/>
          <p:nvPr/>
        </p:nvSpPr>
        <p:spPr>
          <a:xfrm>
            <a:off x="952500" y="30607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ig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Texte du titre"/>
          <p:cNvSpPr txBox="1">
            <a:spLocks noGrp="1"/>
          </p:cNvSpPr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5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976100" y="13017500"/>
            <a:ext cx="419100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4C4946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50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1219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50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828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50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2438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50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30480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50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3657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50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4267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50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4876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50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5486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50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esclesdumoyenorient.com" TargetMode="External"/><Relationship Id="rId2" Type="http://schemas.openxmlformats.org/officeDocument/2006/relationships/hyperlink" Target="http://linternaute.co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a crise du canal de Suez"/>
          <p:cNvSpPr txBox="1">
            <a:spLocks noGrp="1"/>
          </p:cNvSpPr>
          <p:nvPr>
            <p:ph type="ctrTitle"/>
          </p:nvPr>
        </p:nvSpPr>
        <p:spPr>
          <a:xfrm>
            <a:off x="946435" y="5824661"/>
            <a:ext cx="13500101" cy="3340101"/>
          </a:xfrm>
          <a:prstGeom prst="rect">
            <a:avLst/>
          </a:prstGeom>
        </p:spPr>
        <p:txBody>
          <a:bodyPr/>
          <a:lstStyle/>
          <a:p>
            <a:r>
              <a:t>La crise du canal de Suez</a:t>
            </a:r>
          </a:p>
        </p:txBody>
      </p:sp>
      <p:sp>
        <p:nvSpPr>
          <p:cNvPr id="138" name="Béatrice POPA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Béatrice POPA</a:t>
            </a:r>
          </a:p>
        </p:txBody>
      </p:sp>
      <p:pic>
        <p:nvPicPr>
          <p:cNvPr id="139" name="DEFFC8F0-B4E7-445B-8E40-77331A65477A-L0-001.jpeg" descr="DEFFC8F0-B4E7-445B-8E40-77331A65477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32100" y="540764"/>
            <a:ext cx="8180593" cy="1263447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Béatrice Popa"/>
          <p:cNvSpPr txBox="1"/>
          <p:nvPr/>
        </p:nvSpPr>
        <p:spPr>
          <a:xfrm>
            <a:off x="3492793" y="4911973"/>
            <a:ext cx="8432214" cy="8382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lvl1pPr>
          </a:lstStyle>
          <a:p>
            <a:r>
              <a:t>Béatrice Popa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Le canal de Suez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 canal de Suez</a:t>
            </a:r>
          </a:p>
        </p:txBody>
      </p:sp>
      <p:sp>
        <p:nvSpPr>
          <p:cNvPr id="143" name="Inauguré en Égypte en 1869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Inauguré en Égypte en 1869</a:t>
            </a:r>
          </a:p>
          <a:p>
            <a:r>
              <a:t>Relie la Mer Méditerranée à la Mer Rouge</a:t>
            </a:r>
          </a:p>
          <a:p>
            <a:r>
              <a:t>Long de 193,3 km, large de 280 à 345m, profond de 22,5m</a:t>
            </a:r>
          </a:p>
          <a:p>
            <a:r>
              <a:t>Relie les villes de Port-Saïd et Suez</a:t>
            </a:r>
          </a:p>
        </p:txBody>
      </p:sp>
      <p:pic>
        <p:nvPicPr>
          <p:cNvPr id="144" name="3ED14BAC-DEED-4B79-A165-697944C31A3E-L0-001.png" descr="3ED14BAC-DEED-4B79-A165-697944C31A3E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61757" y="3054350"/>
            <a:ext cx="12344486" cy="106574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La construction du canal et la domination britanniqu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42950">
              <a:spcBef>
                <a:spcPts val="2000"/>
              </a:spcBef>
              <a:defRPr sz="8820"/>
            </a:lvl1pPr>
          </a:lstStyle>
          <a:p>
            <a:r>
              <a:t>La construction du canal et la domination britannique</a:t>
            </a:r>
          </a:p>
        </p:txBody>
      </p:sp>
      <p:sp>
        <p:nvSpPr>
          <p:cNvPr id="147" name="Ferdinand de Lesseps, diplomate français, commença la construction du canal et fonda la Compagnie universelle du canal de Suez en 1858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Ferdinand de Lesseps, diplomate français, commença la construction du canal et fonda la Compagnie universelle du canal de Suez en 1858</a:t>
            </a:r>
          </a:p>
          <a:p>
            <a:r>
              <a:t>L’Angleterre s’opposa aux travaux mais n’a pas pu empêcher le projet d’aboutir</a:t>
            </a:r>
          </a:p>
          <a:p>
            <a:r>
              <a:t>Le canal de Suez fut inauguré le 17 Novembre 1869</a:t>
            </a:r>
          </a:p>
          <a:p>
            <a:r>
              <a:t>L’Angleterre rachète les actions égyptiennes, devint le principal actionnaire de la Compagnie du canal et contrôle le canal de Suez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L’origine du confl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L’origine du conflit</a:t>
            </a:r>
          </a:p>
        </p:txBody>
      </p:sp>
      <p:sp>
        <p:nvSpPr>
          <p:cNvPr id="150" name="Depuis plusieurs décennies, l’Egypte cherchait à gagner son indépendance et à avoir le contrôle du canal de Suez…"/>
          <p:cNvSpPr txBox="1">
            <a:spLocks noGrp="1"/>
          </p:cNvSpPr>
          <p:nvPr>
            <p:ph type="body" sz="half" idx="1"/>
          </p:nvPr>
        </p:nvSpPr>
        <p:spPr>
          <a:xfrm>
            <a:off x="958850" y="3624796"/>
            <a:ext cx="10909300" cy="8928101"/>
          </a:xfrm>
          <a:prstGeom prst="rect">
            <a:avLst/>
          </a:prstGeom>
        </p:spPr>
        <p:txBody>
          <a:bodyPr/>
          <a:lstStyle/>
          <a:p>
            <a:pPr marL="487679" indent="-487679" defTabSz="792479">
              <a:spcBef>
                <a:spcPts val="2400"/>
              </a:spcBef>
              <a:defRPr sz="4032"/>
            </a:pPr>
            <a:r>
              <a:t>Depuis plusieurs décennies, l’Egypte cherchait à gagner son indépendance et à avoir le contrôle du canal de Suez</a:t>
            </a:r>
          </a:p>
          <a:p>
            <a:pPr marL="487679" indent="-487679" defTabSz="792479">
              <a:spcBef>
                <a:spcPts val="2400"/>
              </a:spcBef>
              <a:defRPr sz="4032"/>
            </a:pPr>
            <a:r>
              <a:t>En 1954, Nasser, le président d’Egypte, chasse les troupes anglaises des bords du canal</a:t>
            </a:r>
          </a:p>
          <a:p>
            <a:pPr marL="487679" indent="-487679" defTabSz="792479">
              <a:spcBef>
                <a:spcPts val="2400"/>
              </a:spcBef>
              <a:defRPr sz="4032"/>
            </a:pPr>
            <a:r>
              <a:t>Le 26 juillet 1956, Nasser décida de nationaliser la Compagnie universelle du canal, ce qui a provoqué la création de l’alliance entre l’Angleterre, la France et l’Israël pour récupérer le contrôle sur le canal</a:t>
            </a:r>
          </a:p>
        </p:txBody>
      </p:sp>
      <p:pic>
        <p:nvPicPr>
          <p:cNvPr id="151" name="58FFDACB-5E59-4257-8E61-9961F7FE7C72-L0-001.jpeg" descr="58FFDACB-5E59-4257-8E61-9961F7FE7C7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11787" y="4464077"/>
            <a:ext cx="10244425" cy="76072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Le déroulement de la guer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 déroulement de la guerre</a:t>
            </a:r>
          </a:p>
        </p:txBody>
      </p:sp>
      <p:sp>
        <p:nvSpPr>
          <p:cNvPr id="154" name="La France, l’Angleterre et l’Israël se réunissent en secret à Sèvres pour mettre en place un plan d’attaque contre l’Egypte…"/>
          <p:cNvSpPr txBox="1">
            <a:spLocks noGrp="1"/>
          </p:cNvSpPr>
          <p:nvPr>
            <p:ph type="body" sz="half" idx="1"/>
          </p:nvPr>
        </p:nvSpPr>
        <p:spPr>
          <a:xfrm>
            <a:off x="952500" y="3695700"/>
            <a:ext cx="11668756" cy="8845632"/>
          </a:xfrm>
          <a:prstGeom prst="rect">
            <a:avLst/>
          </a:prstGeom>
        </p:spPr>
        <p:txBody>
          <a:bodyPr/>
          <a:lstStyle/>
          <a:p>
            <a:pPr marL="463295" indent="-463295" defTabSz="627379">
              <a:spcBef>
                <a:spcPts val="2500"/>
              </a:spcBef>
              <a:defRPr sz="3800"/>
            </a:pPr>
            <a:r>
              <a:t>La France, l’Angleterre et l’Israël se réunissent en secret à Sèvres pour mettre en place un plan d’attaque contre l’Egypte</a:t>
            </a:r>
          </a:p>
          <a:p>
            <a:pPr marL="463295" indent="-463295" defTabSz="627379">
              <a:spcBef>
                <a:spcPts val="2500"/>
              </a:spcBef>
              <a:defRPr sz="3800"/>
            </a:pPr>
            <a:r>
              <a:t>26 Octobre 1956 : les troupes israéliennes envahissent le pays et la France et l’Angleterre envoient un ultimatum à l’Egypte et à l’Israël pour retirer leur troupes du canal </a:t>
            </a:r>
          </a:p>
          <a:p>
            <a:pPr marL="463295" indent="-463295" defTabSz="627379">
              <a:spcBef>
                <a:spcPts val="2500"/>
              </a:spcBef>
              <a:defRPr sz="3800"/>
            </a:pPr>
            <a:r>
              <a:t>Les Etats-Unis tentent d’éviter la guerre en faisant appel à l’ONU</a:t>
            </a:r>
          </a:p>
          <a:p>
            <a:pPr marL="463295" indent="-463295" defTabSz="627379">
              <a:spcBef>
                <a:spcPts val="2500"/>
              </a:spcBef>
              <a:defRPr sz="3800"/>
            </a:pPr>
            <a:r>
              <a:t> L’URSS, voyant que les États-Unis n’agissent pas, menacent d’utiliser des fusées contre les pays qui contrôlent le canal</a:t>
            </a:r>
          </a:p>
        </p:txBody>
      </p:sp>
      <p:pic>
        <p:nvPicPr>
          <p:cNvPr id="155" name="E773C0D1-7050-407E-9522-F3560D649754-L0-001.jpeg" descr="E773C0D1-7050-407E-9522-F3560D64975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61947" y="3289300"/>
            <a:ext cx="10589412" cy="9785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es conséquen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Les conséquences </a:t>
            </a:r>
          </a:p>
        </p:txBody>
      </p:sp>
      <p:sp>
        <p:nvSpPr>
          <p:cNvPr id="158" name="Échec diplomatique de la France, l’Angleterre, l’Israël et succès de Nasser…"/>
          <p:cNvSpPr txBox="1">
            <a:spLocks noGrp="1"/>
          </p:cNvSpPr>
          <p:nvPr>
            <p:ph type="body" idx="1"/>
          </p:nvPr>
        </p:nvSpPr>
        <p:spPr>
          <a:xfrm>
            <a:off x="994408" y="3638333"/>
            <a:ext cx="22395184" cy="8741222"/>
          </a:xfrm>
          <a:prstGeom prst="rect">
            <a:avLst/>
          </a:prstGeom>
        </p:spPr>
        <p:txBody>
          <a:bodyPr/>
          <a:lstStyle/>
          <a:p>
            <a:r>
              <a:t>Échec diplomatique de la France, l’Angleterre, l’Israël et succès de Nasser</a:t>
            </a:r>
          </a:p>
          <a:p>
            <a:r>
              <a:t>Les troupes franco-britanniques restent autour du canal jusqu’en décembre </a:t>
            </a:r>
          </a:p>
          <a:p>
            <a:r>
              <a:t>Israël rend le Sinaï et la bande de Gaza à l’Egypte</a:t>
            </a:r>
          </a:p>
          <a:p>
            <a:r>
              <a:t>Les relations entre les États-Unis et l’URSS restent tendues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our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Sources</a:t>
            </a:r>
          </a:p>
        </p:txBody>
      </p:sp>
      <p:sp>
        <p:nvSpPr>
          <p:cNvPr id="161" name="linternaute.co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hlinkClick r:id="rId2"/>
              </a:rPr>
              <a:t>linternaute.com</a:t>
            </a:r>
          </a:p>
          <a:p>
            <a:r>
              <a:rPr u="sng">
                <a:hlinkClick r:id="rId3"/>
              </a:rPr>
              <a:t>lesclesdumoyenorient.com</a:t>
            </a:r>
          </a:p>
          <a:p>
            <a:r>
              <a:t>Wikipedia</a:t>
            </a:r>
          </a:p>
          <a:p>
            <a:r>
              <a:t>Connaissances personnelles 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Personnalisé</PresentationFormat>
  <Paragraphs>32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Bodoni SvtyTwo ITC TT-Book</vt:lpstr>
      <vt:lpstr>Helvetica</vt:lpstr>
      <vt:lpstr>Helvetica Neue</vt:lpstr>
      <vt:lpstr>Palatino</vt:lpstr>
      <vt:lpstr>Zapf Dingbats</vt:lpstr>
      <vt:lpstr>New_Template4</vt:lpstr>
      <vt:lpstr>La crise du canal de Suez</vt:lpstr>
      <vt:lpstr>Le canal de Suez</vt:lpstr>
      <vt:lpstr>La construction du canal et la domination britannique</vt:lpstr>
      <vt:lpstr>L’origine du conflit</vt:lpstr>
      <vt:lpstr>Le déroulement de la guerre</vt:lpstr>
      <vt:lpstr>Les conséquences 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crise du canal de Suez</dc:title>
  <dc:creator>Bea</dc:creator>
  <cp:lastModifiedBy>Elisabeth Stanca</cp:lastModifiedBy>
  <cp:revision>1</cp:revision>
  <dcterms:modified xsi:type="dcterms:W3CDTF">2021-11-15T20:49:43Z</dcterms:modified>
</cp:coreProperties>
</file>