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64" r:id="rId4"/>
    <p:sldId id="266" r:id="rId5"/>
    <p:sldId id="258" r:id="rId6"/>
    <p:sldId id="260" r:id="rId7"/>
    <p:sldId id="274" r:id="rId8"/>
    <p:sldId id="271" r:id="rId9"/>
    <p:sldId id="262" r:id="rId10"/>
    <p:sldId id="268" r:id="rId11"/>
    <p:sldId id="269" r:id="rId12"/>
    <p:sldId id="270" r:id="rId13"/>
    <p:sldId id="265" r:id="rId14"/>
    <p:sldId id="261" r:id="rId15"/>
    <p:sldId id="272" r:id="rId16"/>
    <p:sldId id="273" r:id="rId17"/>
    <p:sldId id="275" r:id="rId18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19" autoAdjust="0"/>
  </p:normalViewPr>
  <p:slideViewPr>
    <p:cSldViewPr snapToGrid="0">
      <p:cViewPr varScale="1">
        <p:scale>
          <a:sx n="100" d="100"/>
          <a:sy n="100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EF0B4-936D-42D6-97EE-467F8BB6146E}" type="datetimeFigureOut">
              <a:rPr lang="fr-FR" smtClean="0"/>
              <a:t>22/01/2023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1CA98-A8AC-4249-BEE8-3F0ACD885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88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strike="noStrike" spc="-1" dirty="0" smtClean="0">
                <a:solidFill>
                  <a:srgbClr val="404040"/>
                </a:solidFill>
                <a:latin typeface="Trebuchet MS"/>
              </a:rPr>
              <a:t>Twitter n’a cessé de croître au cours de ces dernières années.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strike="noStrike" spc="-1" dirty="0" smtClean="0">
                <a:solidFill>
                  <a:srgbClr val="404040"/>
                </a:solidFill>
                <a:latin typeface="Trebuchet MS"/>
              </a:rPr>
              <a:t>Selon le site officiel, Twitter compte plus de 330 millions d’utilisateurs actifs et plus de 500 millions de tweets sont envoyés chaque jour.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strike="noStrike" spc="-1" dirty="0" smtClean="0">
                <a:solidFill>
                  <a:srgbClr val="404040"/>
                </a:solidFill>
                <a:latin typeface="Trebuchet MS"/>
              </a:rPr>
              <a:t>De plus, selon une étude récente de </a:t>
            </a:r>
            <a:r>
              <a:rPr lang="fr-FR" sz="1200" b="0" strike="noStrike" spc="-1" dirty="0" err="1" smtClean="0">
                <a:solidFill>
                  <a:srgbClr val="404040"/>
                </a:solidFill>
                <a:latin typeface="Trebuchet MS"/>
              </a:rPr>
              <a:t>Statista</a:t>
            </a:r>
            <a:r>
              <a:rPr lang="fr-FR" sz="1200" b="0" strike="noStrike" spc="-1" dirty="0" smtClean="0">
                <a:solidFill>
                  <a:srgbClr val="404040"/>
                </a:solidFill>
                <a:latin typeface="Trebuchet MS"/>
              </a:rPr>
              <a:t>, plus de 80 % des utilisateurs de Twitter accèdent quotidiennement à la plateforme.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strike="noStrike" spc="-1" dirty="0" smtClean="0">
                <a:solidFill>
                  <a:srgbClr val="404040"/>
                </a:solidFill>
                <a:latin typeface="Trebuchet MS"/>
              </a:rPr>
              <a:t>Twitter est toujours une plateforme populaire pour les médias sociaux et la communication, et sa popularité est toujours croissa</a:t>
            </a:r>
            <a:r>
              <a:rPr lang="fr-FR" sz="1200" spc="-1" dirty="0" smtClean="0">
                <a:solidFill>
                  <a:srgbClr val="404040"/>
                </a:solidFill>
                <a:latin typeface="Trebuchet MS"/>
              </a:rPr>
              <a:t>nte.</a:t>
            </a:r>
            <a:endParaRPr lang="fr-FR" sz="1200" b="0" strike="noStrike" spc="-1" dirty="0" smtClean="0">
              <a:solidFill>
                <a:srgbClr val="404040"/>
              </a:solidFill>
              <a:latin typeface="Trebuchet M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CA98-A8AC-4249-BEE8-3F0ACD88533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77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CA98-A8AC-4249-BEE8-3F0ACD88533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39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1506960" y="2404440"/>
            <a:ext cx="7766640" cy="7630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1506960" y="2404440"/>
            <a:ext cx="7766640" cy="7630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28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2" name="Line 13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5400" b="0" strike="noStrike" spc="-1">
                <a:solidFill>
                  <a:srgbClr val="90C226"/>
                </a:solidFill>
                <a:latin typeface="Trebuchet MS"/>
              </a:rPr>
              <a:t>Modifiez le style du titre</a:t>
            </a:r>
            <a:endParaRPr lang="en-US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947ED6F-7299-4546-8ACC-26A8EA050F70}" type="datetime">
              <a:rPr lang="fr-FR" sz="900" b="0" strike="noStrike" spc="-1">
                <a:solidFill>
                  <a:srgbClr val="8B8B8B"/>
                </a:solidFill>
                <a:latin typeface="Trebuchet MS"/>
              </a:rPr>
              <a:t>22/01/2023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030E6E7-5F73-4E79-B208-4B7EF6F94F07}" type="slidenum">
              <a:rPr lang="fr-FR" sz="900" b="0" strike="noStrike" spc="-1">
                <a:solidFill>
                  <a:srgbClr val="90C226"/>
                </a:solidFill>
                <a:latin typeface="Trebuchet MS"/>
              </a:rPr>
              <a:t>‹N°›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4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90C226"/>
                </a:solidFill>
                <a:latin typeface="Trebuchet MS"/>
              </a:rPr>
              <a:t>Modifiez le style du titre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Modifier les styles du texte du masque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>
                <a:solidFill>
                  <a:srgbClr val="404040"/>
                </a:solidFill>
                <a:latin typeface="Trebuchet MS"/>
              </a:rPr>
              <a:t>Deuxième niveau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Troisième niveau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Quatrième niveau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Cinquième niveau</a:t>
            </a: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D9698CA-2840-4D10-B333-4DA09A71792E}" type="datetime">
              <a:rPr lang="fr-FR" sz="900" b="0" strike="noStrike" spc="-1">
                <a:solidFill>
                  <a:srgbClr val="8B8B8B"/>
                </a:solidFill>
                <a:latin typeface="Trebuchet MS"/>
              </a:rPr>
              <a:t>22/01/2023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67B2E7A-1DBA-477C-BC12-88FEFAE75529}" type="slidenum">
              <a:rPr lang="fr-FR" sz="900" b="0" strike="noStrike" spc="-1">
                <a:solidFill>
                  <a:srgbClr val="90C226"/>
                </a:solidFill>
                <a:latin typeface="Trebuchet MS"/>
              </a:rPr>
              <a:t>‹N°›</a:t>
            </a:fld>
            <a:endParaRPr lang="fr-FR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1227360" y="4520717"/>
            <a:ext cx="5354415" cy="1096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sz="1800" b="0" strike="noStrike" spc="-1" dirty="0" smtClean="0">
                <a:solidFill>
                  <a:srgbClr val="00B0F0"/>
                </a:solidFill>
                <a:latin typeface="Trebuchet MS"/>
              </a:rPr>
              <a:t>#</a:t>
            </a:r>
            <a:r>
              <a:rPr lang="fr-FR" sz="1800" b="0" strike="noStrike" spc="-1" dirty="0" err="1" smtClean="0">
                <a:solidFill>
                  <a:srgbClr val="00B0F0"/>
                </a:solidFill>
                <a:latin typeface="Trebuchet MS"/>
              </a:rPr>
              <a:t>Lupita</a:t>
            </a:r>
            <a:r>
              <a:rPr lang="fr-FR" sz="1800" b="0" strike="noStrike" spc="-1" dirty="0" smtClean="0">
                <a:solidFill>
                  <a:srgbClr val="00B0F0"/>
                </a:solidFill>
                <a:latin typeface="Trebuchet MS"/>
              </a:rPr>
              <a:t> </a:t>
            </a:r>
            <a:r>
              <a:rPr lang="fr-FR" sz="1800" b="0" strike="noStrike" spc="-1" dirty="0">
                <a:solidFill>
                  <a:srgbClr val="00B0F0"/>
                </a:solidFill>
                <a:latin typeface="Trebuchet MS"/>
              </a:rPr>
              <a:t>Giraud </a:t>
            </a:r>
            <a:endParaRPr lang="fr-FR" sz="1800" b="0" strike="noStrike" spc="-1" dirty="0" smtClean="0">
              <a:solidFill>
                <a:srgbClr val="00B0F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sz="1800" b="0" strike="noStrike" spc="-1" dirty="0" smtClean="0">
                <a:solidFill>
                  <a:srgbClr val="00B0F0"/>
                </a:solidFill>
                <a:latin typeface="Trebuchet MS"/>
              </a:rPr>
              <a:t>#Béatrice </a:t>
            </a:r>
            <a:r>
              <a:rPr lang="fr-FR" sz="1800" b="0" strike="noStrike" spc="-1" dirty="0">
                <a:solidFill>
                  <a:srgbClr val="00B0F0"/>
                </a:solidFill>
                <a:latin typeface="Trebuchet MS"/>
              </a:rPr>
              <a:t>Popa</a:t>
            </a:r>
            <a:endParaRPr lang="fr-FR" sz="1800" b="0" strike="noStrike" spc="-1" dirty="0">
              <a:solidFill>
                <a:srgbClr val="00B0F0"/>
              </a:solidFill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710" t="32256" r="3525" b="31348"/>
          <a:stretch/>
        </p:blipFill>
        <p:spPr>
          <a:xfrm>
            <a:off x="642795" y="2608651"/>
            <a:ext cx="8935771" cy="1912066"/>
          </a:xfrm>
          <a:prstGeom prst="rect">
            <a:avLst/>
          </a:prstGeom>
          <a:effectLst>
            <a:softEdge rad="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60" y="1602464"/>
            <a:ext cx="8012783" cy="48501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862" y="0"/>
            <a:ext cx="2208138" cy="1772924"/>
          </a:xfrm>
          <a:prstGeom prst="rect">
            <a:avLst/>
          </a:prstGeom>
        </p:spPr>
      </p:pic>
      <p:sp>
        <p:nvSpPr>
          <p:cNvPr id="6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 dirty="0" smtClean="0">
                <a:solidFill>
                  <a:srgbClr val="90C226"/>
                </a:solidFill>
                <a:latin typeface="Trebuchet MS"/>
              </a:rPr>
              <a:t>Comment se </a:t>
            </a:r>
            <a:r>
              <a:rPr lang="fr-FR" sz="3600" b="0" strike="noStrike" spc="-1" dirty="0" smtClean="0">
                <a:solidFill>
                  <a:srgbClr val="90C226"/>
                </a:solidFill>
                <a:latin typeface="Trebuchet MS"/>
              </a:rPr>
              <a:t>désinscrire de Twitter</a:t>
            </a:r>
            <a:endParaRPr lang="fr-FR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3962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862" y="0"/>
            <a:ext cx="2208138" cy="177292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4427" r="3562"/>
          <a:stretch/>
        </p:blipFill>
        <p:spPr>
          <a:xfrm>
            <a:off x="470780" y="2086808"/>
            <a:ext cx="8311081" cy="449032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110616" y="2967232"/>
            <a:ext cx="2888055" cy="147732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Une période de réactivation de 30 jours est lancée, après laquelle le compte sera définitivement supprimé</a:t>
            </a:r>
            <a:endParaRPr lang="fr-FR" dirty="0"/>
          </a:p>
        </p:txBody>
      </p:sp>
      <p:sp>
        <p:nvSpPr>
          <p:cNvPr id="6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 dirty="0" smtClean="0">
                <a:solidFill>
                  <a:srgbClr val="90C226"/>
                </a:solidFill>
                <a:latin typeface="Trebuchet MS"/>
              </a:rPr>
              <a:t>Comment se </a:t>
            </a:r>
            <a:r>
              <a:rPr lang="fr-FR" sz="3600" b="0" strike="noStrike" spc="-1" dirty="0" smtClean="0">
                <a:solidFill>
                  <a:srgbClr val="90C226"/>
                </a:solidFill>
                <a:latin typeface="Trebuchet MS"/>
              </a:rPr>
              <a:t>désinscrire de Twitter</a:t>
            </a:r>
            <a:endParaRPr lang="fr-FR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502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677160" y="609480"/>
            <a:ext cx="9216000" cy="1550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 dirty="0" smtClean="0">
                <a:solidFill>
                  <a:srgbClr val="90C226"/>
                </a:solidFill>
                <a:latin typeface="Trebuchet MS"/>
              </a:rPr>
              <a:t>Twitter est-il en expansion ou en déclin?</a:t>
            </a:r>
            <a:endParaRPr lang="fr-FR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677160" y="1883484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001"/>
              </a:spcBef>
            </a:pPr>
            <a:endParaRPr lang="fr-FR" sz="20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0" y="1959368"/>
            <a:ext cx="3729960" cy="23903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827" y="2011387"/>
            <a:ext cx="3981553" cy="24869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7496" y="4946449"/>
            <a:ext cx="701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80 % des utilisateurs de Twitter accèdent quotidiennement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677160" y="5485865"/>
            <a:ext cx="8656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popularité est toujours 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croissante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67496" y="4349694"/>
            <a:ext cx="2308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Site officiel de Twitter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6438284" y="4458887"/>
            <a:ext cx="2308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D’après Internet </a:t>
            </a:r>
            <a:r>
              <a:rPr lang="fr-FR" sz="1400" dirty="0"/>
              <a:t>Live </a:t>
            </a:r>
            <a:r>
              <a:rPr lang="fr-FR" sz="1400" dirty="0" err="1"/>
              <a:t>Stats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075613" y="1703610"/>
            <a:ext cx="2933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Nombre de comptes Twitter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090933" y="1703699"/>
            <a:ext cx="2933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Nombre de tweets par jour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52840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79220" y="313853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90C226"/>
                </a:solidFill>
                <a:latin typeface="Trebuchet MS"/>
              </a:rPr>
              <a:t>Sources de </a:t>
            </a:r>
            <a:r>
              <a:rPr lang="fr-FR" sz="3600" b="0" strike="noStrike" spc="-1" dirty="0" smtClean="0">
                <a:solidFill>
                  <a:srgbClr val="90C226"/>
                </a:solidFill>
                <a:latin typeface="Trebuchet MS"/>
              </a:rPr>
              <a:t>revenus</a:t>
            </a:r>
            <a:endParaRPr lang="fr-FR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5610915" y="313853"/>
            <a:ext cx="4298220" cy="4821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1600" spc="-1" dirty="0" smtClean="0">
                <a:solidFill>
                  <a:srgbClr val="404040"/>
                </a:solidFill>
                <a:latin typeface="Trebuchet MS"/>
              </a:rPr>
              <a:t>la </a:t>
            </a: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publicité </a:t>
            </a:r>
            <a:endParaRPr lang="fr-FR" sz="1600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1600" spc="-1" dirty="0" smtClean="0">
                <a:solidFill>
                  <a:srgbClr val="404040"/>
                </a:solidFill>
                <a:latin typeface="Trebuchet MS"/>
              </a:rPr>
              <a:t>les </a:t>
            </a: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licences de </a:t>
            </a:r>
            <a:r>
              <a:rPr lang="fr-FR" sz="1600" spc="-1" dirty="0" smtClean="0">
                <a:solidFill>
                  <a:srgbClr val="404040"/>
                </a:solidFill>
                <a:latin typeface="Trebuchet MS"/>
              </a:rPr>
              <a:t>données</a:t>
            </a:r>
          </a:p>
          <a:p>
            <a:pPr marL="285750" indent="-28575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Ø"/>
            </a:pPr>
            <a:endParaRPr lang="fr-FR" sz="1600" spc="-1" dirty="0" smtClean="0">
              <a:solidFill>
                <a:srgbClr val="404040"/>
              </a:solidFill>
              <a:latin typeface="Trebuchet MS"/>
            </a:endParaRPr>
          </a:p>
          <a:p>
            <a:pPr marL="285750" indent="-28575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Ø"/>
            </a:pPr>
            <a:endParaRPr lang="fr-FR" sz="1600" spc="-1" dirty="0" smtClean="0">
              <a:solidFill>
                <a:srgbClr val="404040"/>
              </a:solidFill>
              <a:latin typeface="Trebuchet MS"/>
            </a:endParaRPr>
          </a:p>
          <a:p>
            <a:pPr marL="285750" indent="-28575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Ø"/>
            </a:pPr>
            <a:endParaRPr lang="en-US" sz="18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-227" t="2141"/>
          <a:stretch/>
        </p:blipFill>
        <p:spPr>
          <a:xfrm>
            <a:off x="179220" y="1140737"/>
            <a:ext cx="9231517" cy="5518087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 flipV="1">
            <a:off x="4477440" y="485775"/>
            <a:ext cx="1094685" cy="180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4477440" y="771525"/>
            <a:ext cx="1133475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chemin horizontal 2"/>
          <p:cNvSpPr/>
          <p:nvPr/>
        </p:nvSpPr>
        <p:spPr>
          <a:xfrm>
            <a:off x="298383" y="4899259"/>
            <a:ext cx="9594777" cy="13186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TextShape 1"/>
          <p:cNvSpPr txBox="1"/>
          <p:nvPr/>
        </p:nvSpPr>
        <p:spPr>
          <a:xfrm>
            <a:off x="677160" y="609480"/>
            <a:ext cx="9216000" cy="1550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 dirty="0" smtClean="0">
                <a:solidFill>
                  <a:srgbClr val="90C226"/>
                </a:solidFill>
                <a:latin typeface="Trebuchet MS"/>
              </a:rPr>
              <a:t>C</a:t>
            </a:r>
            <a:r>
              <a:rPr lang="en-US" sz="3600" b="0" strike="noStrike" spc="-1" dirty="0" err="1" smtClean="0">
                <a:solidFill>
                  <a:srgbClr val="90C226"/>
                </a:solidFill>
                <a:latin typeface="Trebuchet MS"/>
              </a:rPr>
              <a:t>onclusion</a:t>
            </a:r>
            <a:endParaRPr lang="en-US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677160" y="1921584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Ø"/>
            </a:pPr>
            <a:r>
              <a:rPr lang="fr-FR" sz="2000" b="0" strike="noStrike" spc="-1" dirty="0" smtClean="0">
                <a:solidFill>
                  <a:srgbClr val="404040"/>
                </a:solidFill>
                <a:latin typeface="Trebuchet MS"/>
              </a:rPr>
              <a:t>Twitter est un excellent outil de partage d’information entre les internautes de manière efficace et ouverte</a:t>
            </a: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Ø"/>
            </a:pPr>
            <a:r>
              <a:rPr lang="fr-FR" sz="2000" spc="-1" dirty="0" smtClean="0">
                <a:solidFill>
                  <a:srgbClr val="404040"/>
                </a:solidFill>
                <a:latin typeface="Trebuchet MS"/>
              </a:rPr>
              <a:t>En limitant les messages à 280 caractères, l’information est condensée et circule rapidement, les utilisateurs sont informés vite – rapidité de lecture</a:t>
            </a: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Ø"/>
            </a:pPr>
            <a:r>
              <a:rPr lang="fr-FR" sz="2000" spc="-1" dirty="0" smtClean="0">
                <a:solidFill>
                  <a:srgbClr val="404040"/>
                </a:solidFill>
                <a:latin typeface="Trebuchet MS"/>
              </a:rPr>
              <a:t>Les utilisateurs sont tenus informés aussi grâce aux abonnements tout en pouvant gérer leurs centres d’intérêt </a:t>
            </a: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Ø"/>
            </a:pPr>
            <a:endParaRPr lang="fr-FR" sz="2000" spc="-1" dirty="0">
              <a:solidFill>
                <a:srgbClr val="404040"/>
              </a:solidFill>
              <a:latin typeface="Trebuchet MS"/>
            </a:endParaRP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Ø"/>
            </a:pPr>
            <a:endParaRPr lang="fr-FR" sz="2000" spc="-1" dirty="0" smtClean="0">
              <a:solidFill>
                <a:srgbClr val="404040"/>
              </a:solidFill>
              <a:latin typeface="Trebuchet MS"/>
            </a:endParaRP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Ø"/>
            </a:pPr>
            <a:endParaRPr lang="fr-FR" sz="20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77160" y="5155693"/>
            <a:ext cx="888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Grâce à la mondialisation, Twitter est devenu un outil puissant pour propager l’information à une grande audience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758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677160" y="609480"/>
            <a:ext cx="9216000" cy="1550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spc="-1" dirty="0" smtClean="0">
                <a:solidFill>
                  <a:srgbClr val="90C226"/>
                </a:solidFill>
                <a:latin typeface="Trebuchet MS"/>
              </a:rPr>
              <a:t>Sources</a:t>
            </a:r>
            <a:endParaRPr lang="en-US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677160" y="1883484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2000" b="0" strike="noStrike" spc="-1" dirty="0" smtClean="0">
                <a:solidFill>
                  <a:srgbClr val="404040"/>
                </a:solidFill>
                <a:latin typeface="Trebuchet MS"/>
              </a:rPr>
              <a:t>Internet Live Stats</a:t>
            </a: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2000" spc="-1" dirty="0" err="1" smtClean="0">
                <a:solidFill>
                  <a:srgbClr val="404040"/>
                </a:solidFill>
                <a:latin typeface="Trebuchet MS"/>
              </a:rPr>
              <a:t>Statisca</a:t>
            </a:r>
            <a:endParaRPr lang="en-US" sz="2000" spc="-1" dirty="0" smtClean="0">
              <a:solidFill>
                <a:srgbClr val="404040"/>
              </a:solidFill>
              <a:latin typeface="Trebuchet MS"/>
            </a:endParaRP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2000" spc="-1" dirty="0" smtClean="0">
                <a:solidFill>
                  <a:srgbClr val="404040"/>
                </a:solidFill>
                <a:latin typeface="Trebuchet MS"/>
              </a:rPr>
              <a:t>Twitter.com</a:t>
            </a: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2000" spc="-1" dirty="0" err="1" smtClean="0">
                <a:solidFill>
                  <a:srgbClr val="404040"/>
                </a:solidFill>
                <a:latin typeface="Trebuchet MS"/>
              </a:rPr>
              <a:t>FourWeekMBA</a:t>
            </a:r>
            <a:endParaRPr lang="en-US" sz="2000" spc="-1" dirty="0" smtClean="0">
              <a:solidFill>
                <a:srgbClr val="404040"/>
              </a:solidFill>
              <a:latin typeface="Trebuchet MS"/>
            </a:endParaRP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2000" spc="-1" dirty="0" smtClean="0">
                <a:solidFill>
                  <a:srgbClr val="404040"/>
                </a:solidFill>
                <a:latin typeface="Trebuchet MS"/>
              </a:rPr>
              <a:t>Wikipedia.fr</a:t>
            </a: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2000" spc="-1" dirty="0" smtClean="0">
                <a:solidFill>
                  <a:srgbClr val="404040"/>
                </a:solidFill>
                <a:latin typeface="Trebuchet MS"/>
              </a:rPr>
              <a:t>Lefigaro.fr</a:t>
            </a: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2000" spc="-1" dirty="0" err="1" smtClean="0">
                <a:solidFill>
                  <a:srgbClr val="404040"/>
                </a:solidFill>
                <a:latin typeface="Trebuchet MS"/>
              </a:rPr>
              <a:t>Larevuedesmedias</a:t>
            </a:r>
            <a:endParaRPr lang="en-US" sz="2000" spc="-1" dirty="0" smtClean="0">
              <a:solidFill>
                <a:srgbClr val="404040"/>
              </a:solidFill>
              <a:latin typeface="Trebuchet MS"/>
            </a:endParaRP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2000" spc="-1" dirty="0" smtClean="0">
                <a:solidFill>
                  <a:srgbClr val="404040"/>
                </a:solidFill>
                <a:latin typeface="Trebuchet MS"/>
              </a:rPr>
              <a:t>Beta.OpenAI.com</a:t>
            </a: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000" spc="-1" dirty="0" smtClean="0">
              <a:solidFill>
                <a:srgbClr val="404040"/>
              </a:solidFill>
              <a:latin typeface="Trebuchet MS"/>
            </a:endParaRP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000" b="0" strike="noStrike" spc="-1" dirty="0">
              <a:solidFill>
                <a:srgbClr val="40404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7675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3106035" y="2866905"/>
            <a:ext cx="5114040" cy="1550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spc="-1" dirty="0" smtClean="0">
                <a:solidFill>
                  <a:srgbClr val="90C226"/>
                </a:solidFill>
                <a:latin typeface="Trebuchet MS"/>
              </a:rPr>
              <a:t>#Merci</a:t>
            </a:r>
            <a:endParaRPr lang="en-US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338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561315" y="4923737"/>
            <a:ext cx="9850170" cy="172150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06" y="866749"/>
            <a:ext cx="1826981" cy="1826981"/>
          </a:xfrm>
          <a:prstGeom prst="rect">
            <a:avLst/>
          </a:prstGeom>
        </p:spPr>
      </p:pic>
      <p:sp>
        <p:nvSpPr>
          <p:cNvPr id="7" name="Bulle ronde 6"/>
          <p:cNvSpPr/>
          <p:nvPr/>
        </p:nvSpPr>
        <p:spPr>
          <a:xfrm>
            <a:off x="175017" y="98458"/>
            <a:ext cx="3154373" cy="823814"/>
          </a:xfrm>
          <a:prstGeom prst="wedgeEllipseCallout">
            <a:avLst>
              <a:gd name="adj1" fmla="val -21120"/>
              <a:gd name="adj2" fmla="val 9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6677" y="3088692"/>
            <a:ext cx="1632642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b="0" strike="noStrike" spc="-1" dirty="0" smtClean="0">
                <a:solidFill>
                  <a:srgbClr val="404040"/>
                </a:solidFill>
                <a:latin typeface="Trebuchet MS"/>
              </a:rPr>
              <a:t>Les </a:t>
            </a:r>
            <a:r>
              <a:rPr lang="fr-FR" b="1" strike="noStrike" spc="-1" dirty="0" smtClean="0">
                <a:solidFill>
                  <a:srgbClr val="404040"/>
                </a:solidFill>
                <a:latin typeface="Trebuchet MS"/>
              </a:rPr>
              <a:t>réseaux</a:t>
            </a:r>
            <a:r>
              <a:rPr lang="en-US" b="0" strike="noStrike" spc="-1" dirty="0" smtClean="0">
                <a:solidFill>
                  <a:srgbClr val="404040"/>
                </a:solidFill>
                <a:latin typeface="Trebuchet MS"/>
              </a:rPr>
              <a:t> </a:t>
            </a: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b="1" strike="noStrike" spc="-1" dirty="0" smtClean="0">
                <a:solidFill>
                  <a:srgbClr val="404040"/>
                </a:solidFill>
                <a:latin typeface="Trebuchet MS"/>
              </a:rPr>
              <a:t>sociaux</a:t>
            </a:r>
            <a:r>
              <a:rPr lang="en-US" b="0" strike="noStrike" spc="-1" dirty="0" smtClean="0">
                <a:solidFill>
                  <a:srgbClr val="404040"/>
                </a:solidFill>
                <a:latin typeface="Trebuchet MS"/>
              </a:rPr>
              <a:t> </a:t>
            </a:r>
            <a:endParaRPr lang="fr-FR" dirty="0"/>
          </a:p>
        </p:txBody>
      </p:sp>
      <p:cxnSp>
        <p:nvCxnSpPr>
          <p:cNvPr id="6" name="Connecteur droit avec flèche 5"/>
          <p:cNvCxnSpPr>
            <a:endCxn id="11" idx="1"/>
          </p:cNvCxnSpPr>
          <p:nvPr/>
        </p:nvCxnSpPr>
        <p:spPr>
          <a:xfrm flipV="1">
            <a:off x="1795421" y="3158570"/>
            <a:ext cx="795351" cy="317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3" idx="3"/>
          </p:cNvCxnSpPr>
          <p:nvPr/>
        </p:nvCxnSpPr>
        <p:spPr>
          <a:xfrm>
            <a:off x="1779319" y="3475978"/>
            <a:ext cx="762331" cy="58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90772" y="2771284"/>
            <a:ext cx="1509252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b="0" strike="noStrike" spc="-1" dirty="0" smtClean="0">
                <a:solidFill>
                  <a:srgbClr val="404040"/>
                </a:solidFill>
                <a:latin typeface="Trebuchet MS"/>
              </a:rPr>
              <a:t>sites</a:t>
            </a: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spc="-1" dirty="0" smtClean="0">
                <a:solidFill>
                  <a:srgbClr val="404040"/>
                </a:solidFill>
                <a:latin typeface="Trebuchet MS"/>
              </a:rPr>
              <a:t>internet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476050" y="3812729"/>
            <a:ext cx="1632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b="0" strike="noStrike" spc="-1" dirty="0" smtClean="0">
                <a:solidFill>
                  <a:srgbClr val="404040"/>
                </a:solidFill>
                <a:latin typeface="Trebuchet MS"/>
              </a:rPr>
              <a:t>applications mobiles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964705" y="3101258"/>
            <a:ext cx="921249" cy="543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2" idx="3"/>
          </p:cNvCxnSpPr>
          <p:nvPr/>
        </p:nvCxnSpPr>
        <p:spPr>
          <a:xfrm flipV="1">
            <a:off x="4108692" y="3683971"/>
            <a:ext cx="777262" cy="451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788086" y="3200261"/>
            <a:ext cx="1632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b="0" strike="noStrike" spc="-1" dirty="0" smtClean="0">
                <a:solidFill>
                  <a:srgbClr val="404040"/>
                </a:solidFill>
                <a:latin typeface="Trebuchet MS"/>
              </a:rPr>
              <a:t>les utilisateurs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6315856" y="2985545"/>
            <a:ext cx="1054143" cy="698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315856" y="3673832"/>
            <a:ext cx="1054143" cy="10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6324524" y="3673832"/>
            <a:ext cx="1045475" cy="776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/>
          <a:srcRect l="8554" t="8398" r="5521" b="11395"/>
          <a:stretch/>
        </p:blipFill>
        <p:spPr>
          <a:xfrm>
            <a:off x="3736084" y="115145"/>
            <a:ext cx="4406604" cy="2103015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7453865" y="2724804"/>
            <a:ext cx="2365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</a:t>
            </a:r>
            <a:r>
              <a:rPr lang="fr-FR" sz="1600" dirty="0" smtClean="0"/>
              <a:t>artager du contenu</a:t>
            </a:r>
            <a:endParaRPr lang="fr-FR" sz="1600" dirty="0"/>
          </a:p>
        </p:txBody>
      </p:sp>
      <p:sp>
        <p:nvSpPr>
          <p:cNvPr id="33" name="ZoneTexte 32"/>
          <p:cNvSpPr txBox="1"/>
          <p:nvPr/>
        </p:nvSpPr>
        <p:spPr>
          <a:xfrm>
            <a:off x="7462533" y="3475977"/>
            <a:ext cx="2365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créer des pages</a:t>
            </a:r>
            <a:endParaRPr lang="fr-FR" sz="1600" dirty="0"/>
          </a:p>
        </p:txBody>
      </p:sp>
      <p:sp>
        <p:nvSpPr>
          <p:cNvPr id="34" name="ZoneTexte 33"/>
          <p:cNvSpPr txBox="1"/>
          <p:nvPr/>
        </p:nvSpPr>
        <p:spPr>
          <a:xfrm>
            <a:off x="7462533" y="4019645"/>
            <a:ext cx="2365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échanger des fichiers et des données avec une communauté</a:t>
            </a:r>
            <a:endParaRPr lang="fr-FR" sz="1600" dirty="0"/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4"/>
          <a:srcRect l="710" t="32256" r="3525" b="31348"/>
          <a:stretch/>
        </p:blipFill>
        <p:spPr>
          <a:xfrm>
            <a:off x="869199" y="5515120"/>
            <a:ext cx="2404738" cy="514563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Rectangle 4"/>
          <p:cNvSpPr/>
          <p:nvPr/>
        </p:nvSpPr>
        <p:spPr>
          <a:xfrm>
            <a:off x="643976" y="286349"/>
            <a:ext cx="2270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arial" panose="020B0604020202020204" pitchFamily="34" charset="0"/>
              </a:rPr>
              <a:t>Twitter… késako ?</a:t>
            </a:r>
            <a:r>
              <a:rPr lang="fr-FR" dirty="0">
                <a:solidFill>
                  <a:srgbClr val="BDC1C6"/>
                </a:solidFill>
                <a:latin typeface="arial" panose="020B0604020202020204" pitchFamily="34" charset="0"/>
              </a:rPr>
              <a:t> 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452224" y="5307270"/>
            <a:ext cx="6577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Réseau social de </a:t>
            </a:r>
            <a:r>
              <a:rPr lang="fr-FR" dirty="0" err="1" smtClean="0"/>
              <a:t>microblogage</a:t>
            </a:r>
            <a:r>
              <a:rPr lang="fr-FR" dirty="0" smtClean="0"/>
              <a:t>, qui permet aux utilisateurs </a:t>
            </a:r>
            <a:r>
              <a:rPr lang="fr-FR" dirty="0"/>
              <a:t>d’envoyer </a:t>
            </a:r>
            <a:r>
              <a:rPr lang="fr-FR" dirty="0" smtClean="0"/>
              <a:t>des messages </a:t>
            </a:r>
            <a:r>
              <a:rPr lang="fr-FR" dirty="0" smtClean="0"/>
              <a:t>- </a:t>
            </a:r>
            <a:r>
              <a:rPr lang="fr-FR" dirty="0" smtClean="0"/>
              <a:t>tweets </a:t>
            </a:r>
            <a:r>
              <a:rPr lang="fr-FR" dirty="0"/>
              <a:t>ou </a:t>
            </a:r>
            <a:r>
              <a:rPr lang="fr-FR" dirty="0" smtClean="0"/>
              <a:t>gazouillis - </a:t>
            </a:r>
            <a:r>
              <a:rPr lang="fr-FR" dirty="0"/>
              <a:t>par messagerie </a:t>
            </a:r>
            <a:r>
              <a:rPr lang="fr-FR" dirty="0" smtClean="0"/>
              <a:t>instantanée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28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677160" y="609480"/>
            <a:ext cx="9216000" cy="1550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spc="-1" dirty="0" smtClean="0">
                <a:solidFill>
                  <a:srgbClr val="90C226"/>
                </a:solidFill>
                <a:latin typeface="Trebuchet MS"/>
              </a:rPr>
              <a:t>Les créateurs de Twitter</a:t>
            </a:r>
            <a:endParaRPr lang="fr-FR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0174" r="38584"/>
          <a:stretch/>
        </p:blipFill>
        <p:spPr>
          <a:xfrm>
            <a:off x="1030469" y="2236207"/>
            <a:ext cx="1774479" cy="20777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b="15766"/>
          <a:stretch/>
        </p:blipFill>
        <p:spPr>
          <a:xfrm>
            <a:off x="3332344" y="2236207"/>
            <a:ext cx="1641711" cy="20777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15444" r="10482"/>
          <a:stretch/>
        </p:blipFill>
        <p:spPr>
          <a:xfrm>
            <a:off x="5430454" y="2236207"/>
            <a:ext cx="1539089" cy="20777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29377" t="-237" r="31413" b="32806"/>
          <a:stretch/>
        </p:blipFill>
        <p:spPr>
          <a:xfrm>
            <a:off x="7349790" y="2236207"/>
            <a:ext cx="1624402" cy="207777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21791" y="1876809"/>
            <a:ext cx="153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Jack </a:t>
            </a:r>
            <a:r>
              <a:rPr lang="fr-FR" dirty="0" err="1" smtClean="0"/>
              <a:t>Dorsey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348748" y="1877690"/>
            <a:ext cx="167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Evan</a:t>
            </a:r>
            <a:r>
              <a:rPr lang="fr-FR" dirty="0" smtClean="0"/>
              <a:t> Williams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542454" y="1879550"/>
            <a:ext cx="131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Biz</a:t>
            </a:r>
            <a:r>
              <a:rPr lang="fr-FR" dirty="0" smtClean="0"/>
              <a:t> Stones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428368" y="1876809"/>
            <a:ext cx="146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Noah Glass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76025" y="4363923"/>
            <a:ext cx="2309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 né le 19 novembre 1976 à Saint-Louis, informaticien et entrepreneur américain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2939509" y="4277782"/>
            <a:ext cx="2390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né le 31 mars 1972 à </a:t>
            </a:r>
            <a:r>
              <a:rPr lang="fr-FR" sz="1400" dirty="0" err="1" smtClean="0"/>
              <a:t>Clarks</a:t>
            </a:r>
            <a:r>
              <a:rPr lang="fr-FR" sz="1400" dirty="0" smtClean="0"/>
              <a:t>, Nebraska, entrepreneur technologique et dirigeant américain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196689" y="4385504"/>
            <a:ext cx="2045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né le 10 mars 1974 à Boston, </a:t>
            </a:r>
          </a:p>
          <a:p>
            <a:pPr algn="ctr"/>
            <a:r>
              <a:rPr lang="fr-FR" sz="1400" dirty="0"/>
              <a:t>e</a:t>
            </a:r>
            <a:r>
              <a:rPr lang="fr-FR" sz="1400" dirty="0" smtClean="0"/>
              <a:t>ntrepreneur américain 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106394" y="4363923"/>
            <a:ext cx="2111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n</a:t>
            </a:r>
            <a:r>
              <a:rPr lang="fr-FR" sz="1400" dirty="0" smtClean="0"/>
              <a:t>é le 1er janvier 1981 à Massachusetts, développeur américain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55941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droite 1"/>
          <p:cNvSpPr/>
          <p:nvPr/>
        </p:nvSpPr>
        <p:spPr>
          <a:xfrm>
            <a:off x="461727" y="2842789"/>
            <a:ext cx="10818891" cy="101398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306893" y="3096286"/>
            <a:ext cx="309668" cy="50699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292212" y="3096286"/>
            <a:ext cx="309668" cy="50699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61727" y="629215"/>
            <a:ext cx="0" cy="230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63052" y="259883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Premier tweet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61" y="628301"/>
            <a:ext cx="1919144" cy="8229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7925" y="1451267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Lato"/>
              </a:rPr>
              <a:t>Usage </a:t>
            </a:r>
            <a:r>
              <a:rPr lang="fr-FR" b="1" dirty="0">
                <a:solidFill>
                  <a:srgbClr val="000000"/>
                </a:solidFill>
                <a:latin typeface="Lato"/>
              </a:rPr>
              <a:t>du </a:t>
            </a:r>
            <a:r>
              <a:rPr lang="fr-FR" b="1" i="1" dirty="0" smtClean="0">
                <a:solidFill>
                  <a:srgbClr val="000000"/>
                </a:solidFill>
                <a:latin typeface="Lato"/>
              </a:rPr>
              <a:t>hashtag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447047" y="1962362"/>
            <a:ext cx="1507" cy="972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230" y="1812957"/>
            <a:ext cx="2093691" cy="112149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12912" y="358730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2006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098232" y="358045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2007</a:t>
            </a:r>
            <a:endParaRPr lang="fr-FR" dirty="0"/>
          </a:p>
        </p:txBody>
      </p:sp>
      <p:sp>
        <p:nvSpPr>
          <p:cNvPr id="23" name="Ellipse 22"/>
          <p:cNvSpPr/>
          <p:nvPr/>
        </p:nvSpPr>
        <p:spPr>
          <a:xfrm>
            <a:off x="2748667" y="3096286"/>
            <a:ext cx="309668" cy="50699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581501" y="355762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2010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232" y="4437052"/>
            <a:ext cx="1742706" cy="2420948"/>
          </a:xfrm>
          <a:prstGeom prst="rect">
            <a:avLst/>
          </a:prstGeom>
        </p:spPr>
      </p:pic>
      <p:cxnSp>
        <p:nvCxnSpPr>
          <p:cNvPr id="13" name="Connecteur droit avec flèche 12"/>
          <p:cNvCxnSpPr>
            <a:endCxn id="24" idx="2"/>
          </p:cNvCxnSpPr>
          <p:nvPr/>
        </p:nvCxnSpPr>
        <p:spPr>
          <a:xfrm flipV="1">
            <a:off x="2930314" y="3926958"/>
            <a:ext cx="1" cy="735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775481" y="4662535"/>
            <a:ext cx="1868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Instantanéité des nouvelles infos</a:t>
            </a:r>
            <a:endParaRPr lang="fr-FR" sz="1600" dirty="0"/>
          </a:p>
        </p:txBody>
      </p:sp>
      <p:sp>
        <p:nvSpPr>
          <p:cNvPr id="21" name="Ellipse 20"/>
          <p:cNvSpPr/>
          <p:nvPr/>
        </p:nvSpPr>
        <p:spPr>
          <a:xfrm>
            <a:off x="6397182" y="3099496"/>
            <a:ext cx="309668" cy="50699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5031026" y="3100233"/>
            <a:ext cx="309668" cy="50699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3799945" y="3099496"/>
            <a:ext cx="309668" cy="50699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954779" y="1635933"/>
            <a:ext cx="0" cy="1298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3279128" y="1183559"/>
            <a:ext cx="273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Introduction </a:t>
            </a:r>
            <a:r>
              <a:rPr lang="fr-FR" sz="1400" dirty="0"/>
              <a:t>en bourse de Twitter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586579" y="354300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2013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4822498" y="355063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2016</a:t>
            </a:r>
            <a:endParaRPr lang="fr-FR" dirty="0"/>
          </a:p>
        </p:txBody>
      </p:sp>
      <p:sp>
        <p:nvSpPr>
          <p:cNvPr id="32" name="Ellipse 31"/>
          <p:cNvSpPr/>
          <p:nvPr/>
        </p:nvSpPr>
        <p:spPr>
          <a:xfrm>
            <a:off x="8001749" y="3099496"/>
            <a:ext cx="309668" cy="50699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7807769" y="355762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2022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6203202" y="355762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2021</a:t>
            </a:r>
            <a:endParaRPr lang="fr-FR" dirty="0"/>
          </a:p>
        </p:txBody>
      </p:sp>
      <p:cxnSp>
        <p:nvCxnSpPr>
          <p:cNvPr id="36" name="Connecteur droit avec flèche 35"/>
          <p:cNvCxnSpPr>
            <a:endCxn id="31" idx="2"/>
          </p:cNvCxnSpPr>
          <p:nvPr/>
        </p:nvCxnSpPr>
        <p:spPr>
          <a:xfrm flipH="1" flipV="1">
            <a:off x="5171312" y="3919967"/>
            <a:ext cx="18082" cy="1331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6552015" y="1635933"/>
            <a:ext cx="0" cy="1298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endCxn id="33" idx="2"/>
          </p:cNvCxnSpPr>
          <p:nvPr/>
        </p:nvCxnSpPr>
        <p:spPr>
          <a:xfrm flipV="1">
            <a:off x="8156582" y="3926958"/>
            <a:ext cx="1" cy="961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118070" y="5314384"/>
            <a:ext cx="25630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Fil </a:t>
            </a:r>
            <a:r>
              <a:rPr lang="fr-FR" sz="1400" dirty="0"/>
              <a:t>d’actualité </a:t>
            </a:r>
            <a:r>
              <a:rPr lang="fr-FR" sz="1400" dirty="0" smtClean="0"/>
              <a:t>algorithmique qui modifie </a:t>
            </a:r>
            <a:r>
              <a:rPr lang="fr-FR" sz="1400" dirty="0"/>
              <a:t>l’ordre d’apparition des tweets en fonction de la pertinence et de l’intérêt </a:t>
            </a:r>
            <a:r>
              <a:rPr lang="fr-FR" sz="1400" dirty="0" smtClean="0"/>
              <a:t>de </a:t>
            </a:r>
            <a:r>
              <a:rPr lang="fr-FR" sz="1400" dirty="0"/>
              <a:t>chacun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830753" y="1088976"/>
            <a:ext cx="1851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Dernier </a:t>
            </a:r>
            <a:r>
              <a:rPr lang="nl-NL" sz="1400" dirty="0"/>
              <a:t>tweet de Donald Trump</a:t>
            </a:r>
            <a:endParaRPr lang="fr-FR" sz="1400" dirty="0"/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0146" y="430399"/>
            <a:ext cx="1819047" cy="1606632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7165227" y="4886609"/>
            <a:ext cx="1982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Rachat </a:t>
            </a:r>
            <a:r>
              <a:rPr lang="fr-FR" sz="1400" dirty="0"/>
              <a:t>de Twitter par Elon Musk</a:t>
            </a: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6696" y="3765119"/>
            <a:ext cx="2882642" cy="1128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spc="-1" dirty="0" smtClean="0">
                <a:solidFill>
                  <a:srgbClr val="90C226"/>
                </a:solidFill>
                <a:latin typeface="Trebuchet MS"/>
              </a:rPr>
              <a:t>Champs </a:t>
            </a:r>
            <a:r>
              <a:rPr lang="fr-FR" sz="3600" spc="-1" dirty="0" smtClean="0">
                <a:solidFill>
                  <a:srgbClr val="90C226"/>
                </a:solidFill>
                <a:latin typeface="Trebuchet MS"/>
              </a:rPr>
              <a:t>obligatoires</a:t>
            </a:r>
            <a:r>
              <a:rPr lang="en-US" sz="3600" spc="-1" dirty="0" smtClean="0">
                <a:solidFill>
                  <a:srgbClr val="90C226"/>
                </a:solidFill>
                <a:latin typeface="Trebuchet MS"/>
              </a:rPr>
              <a:t> </a:t>
            </a:r>
            <a:endParaRPr lang="en-US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256488" y="1808978"/>
            <a:ext cx="5452036" cy="400413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</a:pPr>
            <a:r>
              <a:rPr lang="fr-FR" sz="2000" b="1" u="sng" spc="-1" dirty="0" smtClean="0">
                <a:solidFill>
                  <a:srgbClr val="404040"/>
                </a:solidFill>
                <a:latin typeface="Trebuchet MS"/>
              </a:rPr>
              <a:t>Inscription :</a:t>
            </a: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sz="2000" spc="-1" dirty="0" smtClean="0">
                <a:solidFill>
                  <a:srgbClr val="404040"/>
                </a:solidFill>
                <a:latin typeface="Trebuchet MS"/>
              </a:rPr>
              <a:t>nom et prénom</a:t>
            </a: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sz="2000" spc="-1" dirty="0" smtClean="0">
                <a:solidFill>
                  <a:srgbClr val="404040"/>
                </a:solidFill>
                <a:latin typeface="Trebuchet MS"/>
              </a:rPr>
              <a:t>date de naissance</a:t>
            </a: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sz="2000" spc="-1" dirty="0" smtClean="0">
                <a:solidFill>
                  <a:srgbClr val="404040"/>
                </a:solidFill>
                <a:latin typeface="Trebuchet MS"/>
              </a:rPr>
              <a:t>adresse mail ou numéro de téléphone </a:t>
            </a: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sz="2000" spc="-1" dirty="0" smtClean="0">
                <a:solidFill>
                  <a:srgbClr val="404040"/>
                </a:solidFill>
                <a:latin typeface="Trebuchet MS"/>
              </a:rPr>
              <a:t>choix en fonction de ses goûts, en choisissant ses thèmes et abonnements préférés</a:t>
            </a:r>
            <a:endParaRPr lang="fr-FR" sz="20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011" y="2012091"/>
            <a:ext cx="3270260" cy="35979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" t="3568" r="-3105" b="15148"/>
          <a:stretch/>
        </p:blipFill>
        <p:spPr>
          <a:xfrm>
            <a:off x="9538130" y="2282650"/>
            <a:ext cx="1959888" cy="3177766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8603271" y="3414332"/>
            <a:ext cx="745236" cy="457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362835" y="609480"/>
            <a:ext cx="9216000" cy="1550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spc="-1" dirty="0" smtClean="0">
                <a:solidFill>
                  <a:srgbClr val="90C226"/>
                </a:solidFill>
                <a:latin typeface="Trebuchet MS"/>
              </a:rPr>
              <a:t>La sécurité #Twitter </a:t>
            </a:r>
            <a:endParaRPr lang="fr-FR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968" y="1590674"/>
            <a:ext cx="5308027" cy="3824735"/>
          </a:xfrm>
          <a:prstGeom prst="rect">
            <a:avLst/>
          </a:prstGeom>
        </p:spPr>
      </p:pic>
      <p:sp>
        <p:nvSpPr>
          <p:cNvPr id="5" name="TextShape 2"/>
          <p:cNvSpPr txBox="1"/>
          <p:nvPr/>
        </p:nvSpPr>
        <p:spPr>
          <a:xfrm>
            <a:off x="533975" y="1828990"/>
            <a:ext cx="5304540" cy="224489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pc="-1" dirty="0" smtClean="0">
                <a:solidFill>
                  <a:srgbClr val="404040"/>
                </a:solidFill>
                <a:latin typeface="Trebuchet MS"/>
              </a:rPr>
              <a:t>Des mécanismes de sécurité de plus haut niveau</a:t>
            </a: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fr-FR" spc="-1" dirty="0" smtClean="0">
                <a:solidFill>
                  <a:srgbClr val="404040"/>
                </a:solidFill>
                <a:latin typeface="Trebuchet MS"/>
              </a:rPr>
              <a:t>Sécurisation par HTTPS</a:t>
            </a: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fr-FR" spc="-1" dirty="0" smtClean="0">
                <a:solidFill>
                  <a:srgbClr val="404040"/>
                </a:solidFill>
                <a:latin typeface="Trebuchet MS"/>
              </a:rPr>
              <a:t>Cryptage</a:t>
            </a: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fr-FR" spc="-1" dirty="0" smtClean="0">
                <a:solidFill>
                  <a:srgbClr val="404040"/>
                </a:solidFill>
                <a:latin typeface="Trebuchet MS"/>
              </a:rPr>
              <a:t>Authentification à deux facteurs</a:t>
            </a:r>
            <a:endParaRPr lang="fr-FR" spc="-1" dirty="0" smtClean="0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fr-FR" spc="-1" dirty="0" smtClean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pc="-1" dirty="0" smtClean="0">
                <a:solidFill>
                  <a:srgbClr val="404040"/>
                </a:solidFill>
                <a:latin typeface="Trebuchet MS"/>
              </a:rPr>
              <a:t>Twitter </a:t>
            </a:r>
            <a:r>
              <a:rPr lang="fr-FR" spc="-1" dirty="0" smtClean="0">
                <a:solidFill>
                  <a:srgbClr val="404040"/>
                </a:solidFill>
                <a:latin typeface="Trebuchet MS"/>
              </a:rPr>
              <a:t>a également mis en place des </a:t>
            </a:r>
            <a:r>
              <a:rPr lang="fr-FR" b="1" spc="-1" dirty="0" smtClean="0">
                <a:solidFill>
                  <a:srgbClr val="404040"/>
                </a:solidFill>
                <a:latin typeface="Trebuchet MS"/>
              </a:rPr>
              <a:t>paramètres </a:t>
            </a:r>
            <a:r>
              <a:rPr lang="fr-FR" b="1" spc="-1" dirty="0" smtClean="0">
                <a:solidFill>
                  <a:srgbClr val="404040"/>
                </a:solidFill>
                <a:latin typeface="Trebuchet MS"/>
              </a:rPr>
              <a:t>de confidentialité </a:t>
            </a:r>
            <a:r>
              <a:rPr lang="fr-FR" spc="-1" dirty="0" smtClean="0">
                <a:solidFill>
                  <a:srgbClr val="404040"/>
                </a:solidFill>
                <a:latin typeface="Trebuchet MS"/>
              </a:rPr>
              <a:t>qui permettent aux utilisateurs de contrôler comment et quand leurs données sont </a:t>
            </a:r>
            <a:r>
              <a:rPr lang="fr-FR" spc="-1" dirty="0" smtClean="0">
                <a:solidFill>
                  <a:srgbClr val="404040"/>
                </a:solidFill>
                <a:latin typeface="Trebuchet MS"/>
              </a:rPr>
              <a:t>utilisées</a:t>
            </a:r>
            <a:endParaRPr lang="fr-FR" b="0" strike="noStrike" spc="-1" dirty="0">
              <a:solidFill>
                <a:srgbClr val="40404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355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677160" y="609480"/>
            <a:ext cx="9216000" cy="1550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spc="-1" dirty="0" smtClean="0">
                <a:solidFill>
                  <a:srgbClr val="90C226"/>
                </a:solidFill>
                <a:latin typeface="Trebuchet MS"/>
              </a:rPr>
              <a:t>Gestion des données </a:t>
            </a:r>
            <a:r>
              <a:rPr lang="fr-FR" sz="3600" spc="-1" dirty="0" smtClean="0">
                <a:solidFill>
                  <a:srgbClr val="90C226"/>
                </a:solidFill>
                <a:latin typeface="Trebuchet MS"/>
              </a:rPr>
              <a:t>personnelles</a:t>
            </a:r>
            <a:endParaRPr lang="fr-FR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495300" y="2159999"/>
            <a:ext cx="5081635" cy="31644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en-US" b="0" strike="noStrike" spc="-1" dirty="0" smtClean="0">
                <a:solidFill>
                  <a:srgbClr val="404040"/>
                </a:solidFill>
                <a:latin typeface="Trebuchet MS"/>
              </a:rPr>
              <a:t>Pour </a:t>
            </a:r>
            <a:r>
              <a:rPr lang="fr-FR" b="0" strike="noStrike" spc="-1" dirty="0" smtClean="0">
                <a:solidFill>
                  <a:srgbClr val="404040"/>
                </a:solidFill>
                <a:latin typeface="Trebuchet MS"/>
              </a:rPr>
              <a:t>obtenir</a:t>
            </a:r>
            <a:r>
              <a:rPr lang="en-US" b="0" strike="noStrike" spc="-1" dirty="0" smtClean="0">
                <a:solidFill>
                  <a:srgbClr val="404040"/>
                </a:solidFill>
                <a:latin typeface="Trebuchet MS"/>
              </a:rPr>
              <a:t> </a:t>
            </a:r>
            <a:r>
              <a:rPr lang="fr-FR" b="0" strike="noStrike" spc="-1" dirty="0" smtClean="0">
                <a:solidFill>
                  <a:srgbClr val="404040"/>
                </a:solidFill>
                <a:latin typeface="Trebuchet MS"/>
              </a:rPr>
              <a:t>une</a:t>
            </a:r>
            <a:r>
              <a:rPr lang="en-US" b="0" strike="noStrike" spc="-1" dirty="0" smtClean="0">
                <a:solidFill>
                  <a:srgbClr val="404040"/>
                </a:solidFill>
                <a:latin typeface="Trebuchet MS"/>
              </a:rPr>
              <a:t> </a:t>
            </a:r>
            <a:r>
              <a:rPr lang="fr-FR" b="0" strike="noStrike" spc="-1" dirty="0" smtClean="0">
                <a:solidFill>
                  <a:srgbClr val="404040"/>
                </a:solidFill>
                <a:latin typeface="Trebuchet MS"/>
              </a:rPr>
              <a:t>copie</a:t>
            </a:r>
            <a:r>
              <a:rPr lang="en-US" b="0" strike="noStrike" spc="-1" dirty="0" smtClean="0">
                <a:solidFill>
                  <a:srgbClr val="404040"/>
                </a:solidFill>
                <a:latin typeface="Trebuchet MS"/>
              </a:rPr>
              <a:t> des </a:t>
            </a:r>
            <a:r>
              <a:rPr lang="fr-FR" b="0" strike="noStrike" spc="-1" dirty="0" smtClean="0">
                <a:solidFill>
                  <a:srgbClr val="404040"/>
                </a:solidFill>
                <a:latin typeface="Trebuchet MS"/>
              </a:rPr>
              <a:t>données</a:t>
            </a:r>
            <a:r>
              <a:rPr lang="en-US" b="0" strike="noStrike" spc="-1" dirty="0" smtClean="0">
                <a:solidFill>
                  <a:srgbClr val="404040"/>
                </a:solidFill>
                <a:latin typeface="Trebuchet MS"/>
              </a:rPr>
              <a:t> </a:t>
            </a:r>
            <a:r>
              <a:rPr lang="fr-FR" b="0" strike="noStrike" spc="-1" dirty="0" smtClean="0">
                <a:solidFill>
                  <a:srgbClr val="404040"/>
                </a:solidFill>
                <a:latin typeface="Trebuchet MS"/>
              </a:rPr>
              <a:t>récoltées</a:t>
            </a:r>
            <a:r>
              <a:rPr lang="en-US" b="0" strike="noStrike" spc="-1" dirty="0" smtClean="0">
                <a:solidFill>
                  <a:srgbClr val="404040"/>
                </a:solidFill>
                <a:latin typeface="Trebuchet MS"/>
              </a:rPr>
              <a:t> par Twitter, </a:t>
            </a:r>
            <a:r>
              <a:rPr lang="fr-FR" b="0" strike="noStrike" spc="-1" dirty="0" smtClean="0">
                <a:solidFill>
                  <a:srgbClr val="404040"/>
                </a:solidFill>
                <a:latin typeface="Trebuchet MS"/>
              </a:rPr>
              <a:t>il</a:t>
            </a:r>
            <a:r>
              <a:rPr lang="en-US" b="0" strike="noStrike" spc="-1" dirty="0" smtClean="0">
                <a:solidFill>
                  <a:srgbClr val="404040"/>
                </a:solidFill>
                <a:latin typeface="Trebuchet MS"/>
              </a:rPr>
              <a:t> </a:t>
            </a:r>
            <a:r>
              <a:rPr lang="fr-FR" b="0" strike="noStrike" spc="-1" dirty="0" smtClean="0">
                <a:solidFill>
                  <a:srgbClr val="404040"/>
                </a:solidFill>
                <a:latin typeface="Trebuchet MS"/>
              </a:rPr>
              <a:t>faut</a:t>
            </a:r>
            <a:r>
              <a:rPr lang="en-US" b="0" strike="noStrike" spc="-1" dirty="0" smtClean="0">
                <a:solidFill>
                  <a:srgbClr val="404040"/>
                </a:solidFill>
                <a:latin typeface="Trebuchet MS"/>
              </a:rPr>
              <a:t> </a:t>
            </a:r>
            <a:r>
              <a:rPr lang="fr-FR" b="0" strike="noStrike" spc="-1" dirty="0" smtClean="0">
                <a:solidFill>
                  <a:srgbClr val="404040"/>
                </a:solidFill>
                <a:latin typeface="Trebuchet MS"/>
              </a:rPr>
              <a:t>accéder</a:t>
            </a:r>
            <a:r>
              <a:rPr lang="en-US" b="0" strike="noStrike" spc="-1" dirty="0" smtClean="0">
                <a:solidFill>
                  <a:srgbClr val="404040"/>
                </a:solidFill>
                <a:latin typeface="Trebuchet MS"/>
              </a:rPr>
              <a:t> aux</a:t>
            </a: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fr-FR" b="0" strike="noStrike" spc="-1" dirty="0" smtClean="0">
                <a:solidFill>
                  <a:srgbClr val="404040"/>
                </a:solidFill>
                <a:latin typeface="Trebuchet MS"/>
              </a:rPr>
              <a:t>   paramètres</a:t>
            </a:r>
            <a:r>
              <a:rPr lang="en-US" b="0" strike="noStrike" spc="-1" dirty="0" smtClean="0">
                <a:solidFill>
                  <a:srgbClr val="404040"/>
                </a:solidFill>
                <a:latin typeface="Trebuchet MS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en-US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pc="-1" dirty="0" smtClean="0">
                <a:solidFill>
                  <a:srgbClr val="404040"/>
                </a:solidFill>
                <a:latin typeface="Trebuchet MS"/>
              </a:rPr>
              <a:t>     </a:t>
            </a:r>
            <a:r>
              <a:rPr lang="en-US" b="0" strike="noStrike" spc="-1" dirty="0" smtClean="0">
                <a:solidFill>
                  <a:srgbClr val="404040"/>
                </a:solidFill>
                <a:latin typeface="Trebuchet MS"/>
              </a:rPr>
              <a:t>mon </a:t>
            </a:r>
            <a:r>
              <a:rPr lang="fr-FR" b="0" strike="noStrike" spc="-1" dirty="0" smtClean="0">
                <a:solidFill>
                  <a:srgbClr val="404040"/>
                </a:solidFill>
                <a:latin typeface="Trebuchet MS"/>
              </a:rPr>
              <a:t>profil</a:t>
            </a:r>
            <a:r>
              <a:rPr lang="en-US" b="0" strike="noStrike" spc="-1" dirty="0" smtClean="0">
                <a:solidFill>
                  <a:srgbClr val="404040"/>
                </a:solidFill>
                <a:latin typeface="Trebuchet MS"/>
              </a:rPr>
              <a:t> </a:t>
            </a:r>
            <a:endParaRPr lang="en-US" b="0" strike="noStrike" spc="-1" dirty="0" smtClean="0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en-US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pc="-1" dirty="0" smtClean="0">
                <a:solidFill>
                  <a:srgbClr val="404040"/>
                </a:solidFill>
                <a:latin typeface="Trebuchet MS"/>
              </a:rPr>
              <a:t>        </a:t>
            </a:r>
            <a:r>
              <a:rPr lang="fr-FR" spc="-1" dirty="0" smtClean="0">
                <a:solidFill>
                  <a:srgbClr val="404040"/>
                </a:solidFill>
                <a:latin typeface="Trebuchet MS"/>
              </a:rPr>
              <a:t>télécharger </a:t>
            </a:r>
            <a:r>
              <a:rPr lang="fr-FR" spc="-1" dirty="0">
                <a:solidFill>
                  <a:srgbClr val="404040"/>
                </a:solidFill>
                <a:latin typeface="Trebuchet MS"/>
              </a:rPr>
              <a:t>une archive de vos données</a:t>
            </a:r>
            <a:endParaRPr lang="en-US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634" y="2895161"/>
            <a:ext cx="5880488" cy="2902634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>
          <a:xfrm>
            <a:off x="8791574" y="3637984"/>
            <a:ext cx="1481845" cy="5341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581025" y="3086100"/>
            <a:ext cx="209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90550" y="2895161"/>
            <a:ext cx="0" cy="190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790575" y="3467100"/>
            <a:ext cx="209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800100" y="3276161"/>
            <a:ext cx="0" cy="190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000125" y="3848100"/>
            <a:ext cx="209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1009650" y="3657161"/>
            <a:ext cx="0" cy="190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3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 dirty="0" smtClean="0">
                <a:solidFill>
                  <a:srgbClr val="90C226"/>
                </a:solidFill>
                <a:latin typeface="Trebuchet MS"/>
              </a:rPr>
              <a:t>Comment se </a:t>
            </a:r>
            <a:r>
              <a:rPr lang="fr-FR" sz="3600" b="0" strike="noStrike" spc="-1" dirty="0" smtClean="0">
                <a:solidFill>
                  <a:srgbClr val="90C226"/>
                </a:solidFill>
                <a:latin typeface="Trebuchet MS"/>
              </a:rPr>
              <a:t>désinscrire de Twitter</a:t>
            </a:r>
            <a:endParaRPr lang="fr-FR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-136" r="1" b="10151"/>
          <a:stretch/>
        </p:blipFill>
        <p:spPr>
          <a:xfrm>
            <a:off x="597529" y="1569676"/>
            <a:ext cx="7892897" cy="44870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862" y="0"/>
            <a:ext cx="2208138" cy="1772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19" y="1351964"/>
            <a:ext cx="8295097" cy="50751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862" y="0"/>
            <a:ext cx="2208138" cy="1772924"/>
          </a:xfrm>
          <a:prstGeom prst="rect">
            <a:avLst/>
          </a:prstGeom>
        </p:spPr>
      </p:pic>
      <p:sp>
        <p:nvSpPr>
          <p:cNvPr id="5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 dirty="0" smtClean="0">
                <a:solidFill>
                  <a:srgbClr val="90C226"/>
                </a:solidFill>
                <a:latin typeface="Trebuchet MS"/>
              </a:rPr>
              <a:t>Comment se </a:t>
            </a:r>
            <a:r>
              <a:rPr lang="fr-FR" sz="3600" b="0" strike="noStrike" spc="-1" dirty="0" smtClean="0">
                <a:solidFill>
                  <a:srgbClr val="90C226"/>
                </a:solidFill>
                <a:latin typeface="Trebuchet MS"/>
              </a:rPr>
              <a:t>désinscrire de Twitter</a:t>
            </a:r>
            <a:endParaRPr lang="fr-FR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6321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529</TotalTime>
  <Words>524</Words>
  <Application>Microsoft Office PowerPoint</Application>
  <PresentationFormat>Grand écran</PresentationFormat>
  <Paragraphs>93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8" baseType="lpstr">
      <vt:lpstr>Arial</vt:lpstr>
      <vt:lpstr>Arial</vt:lpstr>
      <vt:lpstr>Calibri</vt:lpstr>
      <vt:lpstr>DejaVu Sans</vt:lpstr>
      <vt:lpstr>Lato</vt:lpstr>
      <vt:lpstr>Symbol</vt:lpstr>
      <vt:lpstr>Times New Roman</vt:lpstr>
      <vt:lpstr>Trebuchet MS</vt:lpstr>
      <vt:lpstr>Wingdings</vt:lpstr>
      <vt:lpstr>Wingdings 3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POPA</dc:creator>
  <dc:description/>
  <cp:lastModifiedBy>Elisabeth Stanca</cp:lastModifiedBy>
  <cp:revision>92</cp:revision>
  <dcterms:created xsi:type="dcterms:W3CDTF">2022-11-22T08:09:12Z</dcterms:created>
  <dcterms:modified xsi:type="dcterms:W3CDTF">2023-01-22T18:03:01Z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